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6"/>
  </p:notesMasterIdLst>
  <p:handoutMasterIdLst>
    <p:handoutMasterId r:id="rId27"/>
  </p:handoutMasterIdLst>
  <p:sldIdLst>
    <p:sldId id="256" r:id="rId5"/>
    <p:sldId id="257" r:id="rId6"/>
    <p:sldId id="258" r:id="rId7"/>
    <p:sldId id="259" r:id="rId8"/>
    <p:sldId id="264" r:id="rId9"/>
    <p:sldId id="265" r:id="rId10"/>
    <p:sldId id="266" r:id="rId11"/>
    <p:sldId id="267" r:id="rId12"/>
    <p:sldId id="272" r:id="rId13"/>
    <p:sldId id="271" r:id="rId14"/>
    <p:sldId id="273" r:id="rId15"/>
    <p:sldId id="274" r:id="rId16"/>
    <p:sldId id="275" r:id="rId17"/>
    <p:sldId id="276" r:id="rId18"/>
    <p:sldId id="277" r:id="rId19"/>
    <p:sldId id="279" r:id="rId20"/>
    <p:sldId id="281" r:id="rId21"/>
    <p:sldId id="282" r:id="rId22"/>
    <p:sldId id="286" r:id="rId23"/>
    <p:sldId id="283" r:id="rId24"/>
    <p:sldId id="284" r:id="rId25"/>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nelli, Hannah" initials="IH" lastIdx="2" clrIdx="0">
    <p:extLst>
      <p:ext uri="{19B8F6BF-5375-455C-9EA6-DF929625EA0E}">
        <p15:presenceInfo xmlns:p15="http://schemas.microsoft.com/office/powerpoint/2012/main" userId="S-1-5-21-1976619555-2032026483-563258894-644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483EB-BC14-40AA-888F-ECB556520689}" v="3" dt="2021-06-08T10:26:1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2" autoAdjust="0"/>
    <p:restoredTop sz="86408" autoAdjust="0"/>
  </p:normalViewPr>
  <p:slideViewPr>
    <p:cSldViewPr snapToGrid="0" snapToObjects="1" showGuides="1">
      <p:cViewPr varScale="1">
        <p:scale>
          <a:sx n="130" d="100"/>
          <a:sy n="130" d="100"/>
        </p:scale>
        <p:origin x="1872" y="114"/>
      </p:cViewPr>
      <p:guideLst>
        <p:guide orient="horz" pos="1620"/>
        <p:guide pos="2160"/>
      </p:guideLst>
    </p:cSldViewPr>
  </p:slideViewPr>
  <p:outlineViewPr>
    <p:cViewPr>
      <p:scale>
        <a:sx n="33" d="100"/>
        <a:sy n="33" d="100"/>
      </p:scale>
      <p:origin x="0" y="-199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0T19:50:52.400" idx="2">
    <p:pos x="5595" y="2151"/>
    <p:text>add new links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2/23/2022</a:t>
            </a:fld>
            <a:endParaRPr lang="en-US"/>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2/23/2022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a:p>
        </p:txBody>
      </p:sp>
    </p:spTree>
    <p:extLst>
      <p:ext uri="{BB962C8B-B14F-4D97-AF65-F5344CB8AC3E}">
        <p14:creationId xmlns:p14="http://schemas.microsoft.com/office/powerpoint/2010/main" val="37577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20</a:t>
            </a:fld>
            <a:endParaRPr lang="en-US"/>
          </a:p>
        </p:txBody>
      </p:sp>
    </p:spTree>
    <p:extLst>
      <p:ext uri="{BB962C8B-B14F-4D97-AF65-F5344CB8AC3E}">
        <p14:creationId xmlns:p14="http://schemas.microsoft.com/office/powerpoint/2010/main" val="357167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12</a:t>
            </a:fld>
            <a:endParaRPr lang="en-US"/>
          </a:p>
        </p:txBody>
      </p:sp>
    </p:spTree>
    <p:extLst>
      <p:ext uri="{BB962C8B-B14F-4D97-AF65-F5344CB8AC3E}">
        <p14:creationId xmlns:p14="http://schemas.microsoft.com/office/powerpoint/2010/main" val="107774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13</a:t>
            </a:fld>
            <a:endParaRPr lang="en-US"/>
          </a:p>
        </p:txBody>
      </p:sp>
    </p:spTree>
    <p:extLst>
      <p:ext uri="{BB962C8B-B14F-4D97-AF65-F5344CB8AC3E}">
        <p14:creationId xmlns:p14="http://schemas.microsoft.com/office/powerpoint/2010/main" val="258198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14</a:t>
            </a:fld>
            <a:endParaRPr lang="en-US"/>
          </a:p>
        </p:txBody>
      </p:sp>
    </p:spTree>
    <p:extLst>
      <p:ext uri="{BB962C8B-B14F-4D97-AF65-F5344CB8AC3E}">
        <p14:creationId xmlns:p14="http://schemas.microsoft.com/office/powerpoint/2010/main" val="138660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15</a:t>
            </a:fld>
            <a:endParaRPr lang="en-US"/>
          </a:p>
        </p:txBody>
      </p:sp>
    </p:spTree>
    <p:extLst>
      <p:ext uri="{BB962C8B-B14F-4D97-AF65-F5344CB8AC3E}">
        <p14:creationId xmlns:p14="http://schemas.microsoft.com/office/powerpoint/2010/main" val="186607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16</a:t>
            </a:fld>
            <a:endParaRPr lang="en-US"/>
          </a:p>
        </p:txBody>
      </p:sp>
    </p:spTree>
    <p:extLst>
      <p:ext uri="{BB962C8B-B14F-4D97-AF65-F5344CB8AC3E}">
        <p14:creationId xmlns:p14="http://schemas.microsoft.com/office/powerpoint/2010/main" val="21844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17</a:t>
            </a:fld>
            <a:endParaRPr lang="en-US"/>
          </a:p>
        </p:txBody>
      </p:sp>
    </p:spTree>
    <p:extLst>
      <p:ext uri="{BB962C8B-B14F-4D97-AF65-F5344CB8AC3E}">
        <p14:creationId xmlns:p14="http://schemas.microsoft.com/office/powerpoint/2010/main" val="384870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18</a:t>
            </a:fld>
            <a:endParaRPr lang="en-US"/>
          </a:p>
        </p:txBody>
      </p:sp>
    </p:spTree>
    <p:extLst>
      <p:ext uri="{BB962C8B-B14F-4D97-AF65-F5344CB8AC3E}">
        <p14:creationId xmlns:p14="http://schemas.microsoft.com/office/powerpoint/2010/main" val="423247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19</a:t>
            </a:fld>
            <a:endParaRPr lang="en-US"/>
          </a:p>
        </p:txBody>
      </p:sp>
    </p:spTree>
    <p:extLst>
      <p:ext uri="{BB962C8B-B14F-4D97-AF65-F5344CB8AC3E}">
        <p14:creationId xmlns:p14="http://schemas.microsoft.com/office/powerpoint/2010/main" val="2813545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7721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020741" y="1978819"/>
            <a:ext cx="2588419" cy="1843088"/>
          </a:xfrm>
          <a:prstGeom prst="rect">
            <a:avLst/>
          </a:prstGeom>
        </p:spPr>
        <p:txBody>
          <a:bodyPr/>
          <a:lstStyle>
            <a:lvl1pPr marL="0" indent="0" algn="ctr">
              <a:buNone/>
              <a:defRPr sz="1800" baseline="0"/>
            </a:lvl1pPr>
          </a:lstStyle>
          <a:p>
            <a:r>
              <a:rPr lang="en-GB" dirty="0"/>
              <a:t>Click here to insert your photograph</a:t>
            </a:r>
          </a:p>
        </p:txBody>
      </p:sp>
      <p:sp>
        <p:nvSpPr>
          <p:cNvPr id="6" name="Subtitle 2"/>
          <p:cNvSpPr>
            <a:spLocks noGrp="1"/>
          </p:cNvSpPr>
          <p:nvPr>
            <p:ph type="subTitle" idx="1" hasCustomPrompt="1"/>
          </p:nvPr>
        </p:nvSpPr>
        <p:spPr>
          <a:xfrm>
            <a:off x="342900" y="1432322"/>
            <a:ext cx="4800600" cy="435769"/>
          </a:xfrm>
          <a:prstGeom prst="rect">
            <a:avLst/>
          </a:prstGeom>
        </p:spPr>
        <p:txBody>
          <a:bodyPr/>
          <a:lstStyle>
            <a:lvl1pPr marL="0" indent="0" algn="l">
              <a:buNone/>
              <a:defRPr sz="2100" b="1" baseline="0">
                <a:solidFill>
                  <a:srgbClr val="00389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342901" y="1964531"/>
            <a:ext cx="3514725" cy="1843088"/>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342900" y="883445"/>
            <a:ext cx="5829300" cy="509587"/>
          </a:xfrm>
          <a:prstGeom prst="rect">
            <a:avLst/>
          </a:prstGeom>
        </p:spPr>
        <p:txBody>
          <a:bodyPr/>
          <a:lstStyle>
            <a:lvl1pPr algn="l">
              <a:defRPr sz="27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63752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9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Lst>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audsleylearning.com/" TargetMode="Externa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nice.org.uk/Guidance/PH4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microsoft.com/office/2007/relationships/hdphoto" Target="../media/hdphoto1.wdp"/><Relationship Id="rId10" Type="http://schemas.openxmlformats.org/officeDocument/2006/relationships/comments" Target="../comments/comment1.xml"/><Relationship Id="rId4" Type="http://schemas.openxmlformats.org/officeDocument/2006/relationships/image" Target="../media/image21.png"/><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udsley Learning Logo">
            <a:hlinkClick r:id="rId2"/>
            <a:extLst>
              <a:ext uri="{FF2B5EF4-FFF2-40B4-BE49-F238E27FC236}">
                <a16:creationId xmlns:a16="http://schemas.microsoft.com/office/drawing/2014/main" id="{B370000D-758B-46AA-80F6-F78B32B6296B}"/>
              </a:ext>
            </a:extLst>
          </p:cNvPr>
          <p:cNvPicPr>
            <a:picLocks noChangeAspect="1"/>
          </p:cNvPicPr>
          <p:nvPr/>
        </p:nvPicPr>
        <p:blipFill>
          <a:blip r:embed="rId3"/>
          <a:stretch>
            <a:fillRect/>
          </a:stretch>
        </p:blipFill>
        <p:spPr>
          <a:xfrm>
            <a:off x="113450" y="245538"/>
            <a:ext cx="1950057" cy="664197"/>
          </a:xfrm>
          <a:prstGeom prst="rect">
            <a:avLst/>
          </a:prstGeom>
        </p:spPr>
      </p:pic>
      <p:pic>
        <p:nvPicPr>
          <p:cNvPr id="14" name="Picture 13" descr="Health Education England Logo">
            <a:extLst>
              <a:ext uri="{FF2B5EF4-FFF2-40B4-BE49-F238E27FC236}">
                <a16:creationId xmlns:a16="http://schemas.microsoft.com/office/drawing/2014/main" id="{859F973A-FB81-4F4A-A2C3-7512A5F7B6F7}"/>
              </a:ext>
            </a:extLst>
          </p:cNvPr>
          <p:cNvPicPr preferRelativeResize="0">
            <a:picLocks/>
          </p:cNvPicPr>
          <p:nvPr/>
        </p:nvPicPr>
        <p:blipFill>
          <a:blip r:embed="rId4"/>
          <a:stretch>
            <a:fillRect/>
          </a:stretch>
        </p:blipFill>
        <p:spPr>
          <a:xfrm>
            <a:off x="4125114" y="0"/>
            <a:ext cx="2732886" cy="1047600"/>
          </a:xfrm>
          <a:prstGeom prst="rect">
            <a:avLst/>
          </a:prstGeom>
        </p:spPr>
      </p:pic>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13450" y="851712"/>
            <a:ext cx="6567022" cy="656492"/>
          </a:xfrm>
        </p:spPr>
        <p:txBody>
          <a:bodyPr>
            <a:normAutofit fontScale="90000"/>
          </a:bodyPr>
          <a:lstStyle/>
          <a:p>
            <a:pPr algn="ctr"/>
            <a:r>
              <a:rPr lang="en-GB" dirty="0"/>
              <a:t>Making Every Contact Count (MECC) in Mental Health Settings</a:t>
            </a:r>
            <a:br>
              <a:rPr lang="en-GB" dirty="0"/>
            </a:br>
            <a:endParaRPr lang="en-US" dirty="0"/>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243281" y="3904067"/>
            <a:ext cx="6285198" cy="839589"/>
          </a:xfrm>
        </p:spPr>
        <p:txBody>
          <a:bodyPr>
            <a:noAutofit/>
          </a:bodyPr>
          <a:lstStyle/>
          <a:p>
            <a:pPr>
              <a:lnSpc>
                <a:spcPct val="100000"/>
              </a:lnSpc>
            </a:pPr>
            <a:r>
              <a:rPr lang="en-GB" dirty="0"/>
              <a:t>Name of presenter</a:t>
            </a:r>
          </a:p>
          <a:p>
            <a:pPr>
              <a:lnSpc>
                <a:spcPct val="100000"/>
              </a:lnSpc>
            </a:pPr>
            <a:r>
              <a:rPr lang="en-GB" dirty="0"/>
              <a:t>Job title of presenter</a:t>
            </a:r>
          </a:p>
          <a:p>
            <a:pPr>
              <a:lnSpc>
                <a:spcPct val="100000"/>
              </a:lnSpc>
            </a:pPr>
            <a:r>
              <a:rPr lang="en-GB" dirty="0"/>
              <a:t>Date</a:t>
            </a:r>
          </a:p>
        </p:txBody>
      </p:sp>
      <p:sp>
        <p:nvSpPr>
          <p:cNvPr id="16" name="Rectangle 15" descr="Healthcare professional smiling">
            <a:extLst>
              <a:ext uri="{FF2B5EF4-FFF2-40B4-BE49-F238E27FC236}">
                <a16:creationId xmlns:a16="http://schemas.microsoft.com/office/drawing/2014/main" id="{BCE011B9-29F5-436C-B30C-DBEEBAEF021C}"/>
              </a:ext>
            </a:extLst>
          </p:cNvPr>
          <p:cNvSpPr>
            <a:spLocks noChangeAspect="1"/>
          </p:cNvSpPr>
          <p:nvPr/>
        </p:nvSpPr>
        <p:spPr>
          <a:xfrm>
            <a:off x="850900" y="1583272"/>
            <a:ext cx="5156200" cy="2090900"/>
          </a:xfrm>
          <a:prstGeom prst="rect">
            <a:avLst/>
          </a:prstGeom>
          <a:blipFill rotWithShape="1">
            <a:blip r:embed="rId5"/>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sp>
        <p:nvSpPr>
          <p:cNvPr id="9" name="TextBox 8">
            <a:extLst>
              <a:ext uri="{FF2B5EF4-FFF2-40B4-BE49-F238E27FC236}">
                <a16:creationId xmlns:a16="http://schemas.microsoft.com/office/drawing/2014/main" id="{C483332F-3B97-324A-AD47-F4270861E519}"/>
              </a:ext>
            </a:extLst>
          </p:cNvPr>
          <p:cNvSpPr txBox="1"/>
          <p:nvPr/>
        </p:nvSpPr>
        <p:spPr>
          <a:xfrm>
            <a:off x="350600" y="3045696"/>
            <a:ext cx="6177878" cy="300082"/>
          </a:xfrm>
          <a:prstGeom prst="rect">
            <a:avLst/>
          </a:prstGeom>
          <a:solidFill>
            <a:srgbClr val="FFFF00">
              <a:alpha val="84000"/>
            </a:srgbClr>
          </a:solidFill>
        </p:spPr>
        <p:txBody>
          <a:bodyPr wrap="square" rtlCol="0">
            <a:spAutoFit/>
          </a:bodyPr>
          <a:lstStyle/>
          <a:p>
            <a:r>
              <a:rPr lang="en-GB" dirty="0">
                <a:solidFill>
                  <a:schemeClr val="bg2">
                    <a:lumMod val="10000"/>
                  </a:schemeClr>
                </a:solidFill>
              </a:rPr>
              <a:t>Sample images. To change picture, </a:t>
            </a:r>
            <a:r>
              <a:rPr lang="en-GB" b="1" i="1" dirty="0">
                <a:solidFill>
                  <a:schemeClr val="bg2">
                    <a:lumMod val="10000"/>
                  </a:schemeClr>
                </a:solidFill>
              </a:rPr>
              <a:t>right click &gt; Change Picture &gt; From File</a:t>
            </a:r>
            <a:endParaRPr lang="en-US" dirty="0">
              <a:solidFill>
                <a:schemeClr val="bg2">
                  <a:lumMod val="10000"/>
                </a:schemeClr>
              </a:solidFill>
            </a:endParaRPr>
          </a:p>
        </p:txBody>
      </p:sp>
      <p:sp>
        <p:nvSpPr>
          <p:cNvPr id="12" name="Rectangle 11">
            <a:extLst>
              <a:ext uri="{FF2B5EF4-FFF2-40B4-BE49-F238E27FC236}">
                <a16:creationId xmlns:a16="http://schemas.microsoft.com/office/drawing/2014/main" id="{8128372D-C4B4-BF45-BF8F-065FBDC2AA95}"/>
              </a:ext>
              <a:ext uri="{C183D7F6-B498-43B3-948B-1728B52AA6E4}">
                <adec:decorative xmlns:adec="http://schemas.microsoft.com/office/drawing/2017/decorative" val="1"/>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1DA40B3-60F1-AC4C-BC75-1DFB592B81D3}"/>
              </a:ext>
              <a:ext uri="{C183D7F6-B498-43B3-948B-1728B52AA6E4}">
                <adec:decorative xmlns:adec="http://schemas.microsoft.com/office/drawing/2017/decorative" val="1"/>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946" y="634338"/>
            <a:ext cx="5915025" cy="477154"/>
          </a:xfrm>
        </p:spPr>
        <p:txBody>
          <a:bodyPr>
            <a:noAutofit/>
          </a:bodyPr>
          <a:lstStyle/>
          <a:p>
            <a:r>
              <a:rPr lang="en-GB" sz="3000" dirty="0"/>
              <a:t>Two core concepts</a:t>
            </a:r>
          </a:p>
        </p:txBody>
      </p:sp>
      <p:sp>
        <p:nvSpPr>
          <p:cNvPr id="9" name="Text Placeholder 8"/>
          <p:cNvSpPr>
            <a:spLocks noGrp="1"/>
          </p:cNvSpPr>
          <p:nvPr>
            <p:ph idx="1"/>
          </p:nvPr>
        </p:nvSpPr>
        <p:spPr>
          <a:xfrm>
            <a:off x="314946" y="1719471"/>
            <a:ext cx="3418854" cy="2516997"/>
          </a:xfrm>
        </p:spPr>
        <p:txBody>
          <a:bodyPr>
            <a:normAutofit/>
          </a:bodyPr>
          <a:lstStyle/>
          <a:p>
            <a:r>
              <a:rPr lang="en-GB" sz="1400" dirty="0"/>
              <a:t>Improve physical health in patients with severe mental illness (SMI)</a:t>
            </a:r>
          </a:p>
          <a:p>
            <a:endParaRPr lang="en-GB" sz="1400" dirty="0"/>
          </a:p>
          <a:p>
            <a:r>
              <a:rPr lang="en-GB" sz="1400" dirty="0"/>
              <a:t>Service user involvement</a:t>
            </a:r>
          </a:p>
          <a:p>
            <a:endParaRPr lang="en-GB" sz="1400" dirty="0"/>
          </a:p>
        </p:txBody>
      </p:sp>
      <p:pic>
        <p:nvPicPr>
          <p:cNvPr id="10" name="Picture 2" descr="Physical &amp; Mental Health - North Down Community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05" y="3055698"/>
            <a:ext cx="2308040" cy="13185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rvice user involvement with offen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388771"/>
            <a:ext cx="2948940" cy="310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4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8491" y="498764"/>
            <a:ext cx="6345895" cy="763972"/>
          </a:xfrm>
        </p:spPr>
        <p:txBody>
          <a:bodyPr>
            <a:noAutofit/>
          </a:bodyPr>
          <a:lstStyle/>
          <a:p>
            <a:r>
              <a:rPr lang="en-GB" sz="3000" dirty="0"/>
              <a:t>Improving physical health in patients with SMI </a:t>
            </a:r>
          </a:p>
        </p:txBody>
      </p:sp>
      <p:sp>
        <p:nvSpPr>
          <p:cNvPr id="9" name="Text Placeholder 8"/>
          <p:cNvSpPr>
            <a:spLocks noGrp="1"/>
          </p:cNvSpPr>
          <p:nvPr>
            <p:ph idx="1"/>
          </p:nvPr>
        </p:nvSpPr>
        <p:spPr>
          <a:xfrm>
            <a:off x="361618" y="1542473"/>
            <a:ext cx="3150509" cy="2693995"/>
          </a:xfrm>
        </p:spPr>
        <p:txBody>
          <a:bodyPr>
            <a:normAutofit/>
          </a:bodyPr>
          <a:lstStyle/>
          <a:p>
            <a:r>
              <a:rPr lang="en-GB" sz="1400" dirty="0"/>
              <a:t>70% higher mortality rate compared to the general population &amp; die 15-20 years earlier</a:t>
            </a:r>
          </a:p>
          <a:p>
            <a:pPr marL="0" indent="0">
              <a:buNone/>
            </a:pPr>
            <a:endParaRPr lang="en-GB" sz="1400" dirty="0"/>
          </a:p>
          <a:p>
            <a:r>
              <a:rPr lang="en-GB" sz="1400" dirty="0"/>
              <a:t>Main causes of death:</a:t>
            </a:r>
          </a:p>
          <a:p>
            <a:pPr marL="257168" lvl="1" indent="0">
              <a:buNone/>
            </a:pPr>
            <a:r>
              <a:rPr lang="en-GB" sz="1400" dirty="0"/>
              <a:t>- cardiovascular disease</a:t>
            </a:r>
          </a:p>
          <a:p>
            <a:pPr marL="257168" lvl="1" indent="0">
              <a:buNone/>
            </a:pPr>
            <a:r>
              <a:rPr lang="en-GB" sz="1400" dirty="0"/>
              <a:t>- respiratory disease</a:t>
            </a:r>
          </a:p>
          <a:p>
            <a:pPr marL="257168" lvl="1" indent="0">
              <a:buNone/>
            </a:pPr>
            <a:r>
              <a:rPr lang="en-GB" sz="1400" dirty="0"/>
              <a:t>- diabetes </a:t>
            </a:r>
          </a:p>
          <a:p>
            <a:pPr marL="257168" lvl="1" indent="0">
              <a:buNone/>
            </a:pPr>
            <a:r>
              <a:rPr lang="en-GB" sz="1400" dirty="0"/>
              <a:t>- hypertension</a:t>
            </a:r>
          </a:p>
          <a:p>
            <a:endParaRPr lang="en-GB" sz="1400" dirty="0"/>
          </a:p>
          <a:p>
            <a:r>
              <a:rPr lang="en-GB" sz="1400" dirty="0"/>
              <a:t>Higher risk of poor physical health</a:t>
            </a:r>
          </a:p>
          <a:p>
            <a:endParaRPr lang="en-GB" sz="1400" dirty="0"/>
          </a:p>
        </p:txBody>
      </p:sp>
      <p:pic>
        <p:nvPicPr>
          <p:cNvPr id="4" name="Picture Placeholder 3" descr="Image of holding hands"/>
          <p:cNvPicPr>
            <a:picLocks noGrp="1" noChangeAspect="1"/>
          </p:cNvPicPr>
          <p:nvPr>
            <p:ph type="pic" sz="quarter" idx="4294967295"/>
          </p:nvPr>
        </p:nvPicPr>
        <p:blipFill>
          <a:blip r:embed="rId3"/>
          <a:srcRect l="21359" r="21359"/>
          <a:stretch>
            <a:fillRect/>
          </a:stretch>
        </p:blipFill>
        <p:spPr>
          <a:xfrm>
            <a:off x="3743946" y="1443416"/>
            <a:ext cx="2880441" cy="2916945"/>
          </a:xfrm>
        </p:spPr>
      </p:pic>
    </p:spTree>
    <p:extLst>
      <p:ext uri="{BB962C8B-B14F-4D97-AF65-F5344CB8AC3E}">
        <p14:creationId xmlns:p14="http://schemas.microsoft.com/office/powerpoint/2010/main" val="298660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946" y="462247"/>
            <a:ext cx="5915025" cy="477154"/>
          </a:xfrm>
        </p:spPr>
        <p:txBody>
          <a:bodyPr>
            <a:noAutofit/>
          </a:bodyPr>
          <a:lstStyle/>
          <a:p>
            <a:r>
              <a:rPr lang="en-GB" sz="3000" dirty="0"/>
              <a:t>Targeting unhealthy lifestyles</a:t>
            </a:r>
          </a:p>
        </p:txBody>
      </p:sp>
      <p:sp>
        <p:nvSpPr>
          <p:cNvPr id="8" name="Subtitle 7"/>
          <p:cNvSpPr>
            <a:spLocks noGrp="1"/>
          </p:cNvSpPr>
          <p:nvPr>
            <p:ph idx="1"/>
          </p:nvPr>
        </p:nvSpPr>
        <p:spPr>
          <a:xfrm>
            <a:off x="454646" y="1074673"/>
            <a:ext cx="4396202" cy="477155"/>
          </a:xfrm>
        </p:spPr>
        <p:txBody>
          <a:bodyPr>
            <a:normAutofit fontScale="85000" lnSpcReduction="10000"/>
          </a:bodyPr>
          <a:lstStyle/>
          <a:p>
            <a:pPr marL="0" indent="0">
              <a:buNone/>
            </a:pPr>
            <a:r>
              <a:rPr lang="en-GB" sz="2400" b="1" dirty="0">
                <a:solidFill>
                  <a:schemeClr val="tx1"/>
                </a:solidFill>
              </a:rPr>
              <a:t>“It is health that is the real wealth”</a:t>
            </a:r>
          </a:p>
        </p:txBody>
      </p:sp>
      <p:sp>
        <p:nvSpPr>
          <p:cNvPr id="9" name="Text Placeholder 8"/>
          <p:cNvSpPr>
            <a:spLocks noGrp="1"/>
          </p:cNvSpPr>
          <p:nvPr>
            <p:ph type="body" sz="quarter" idx="4294967295"/>
          </p:nvPr>
        </p:nvSpPr>
        <p:spPr>
          <a:xfrm>
            <a:off x="454646" y="1739364"/>
            <a:ext cx="3610509" cy="2568988"/>
          </a:xfrm>
        </p:spPr>
        <p:txBody>
          <a:bodyPr>
            <a:noAutofit/>
          </a:bodyPr>
          <a:lstStyle/>
          <a:p>
            <a:r>
              <a:rPr lang="en-GB" sz="1400" dirty="0"/>
              <a:t>40.5% of adults are smokers </a:t>
            </a:r>
          </a:p>
          <a:p>
            <a:r>
              <a:rPr lang="en-GB" sz="1400" dirty="0"/>
              <a:t>Weight gain can be largely due to side effects of psychotropic medication</a:t>
            </a:r>
          </a:p>
          <a:p>
            <a:r>
              <a:rPr lang="en-GB" sz="1400" dirty="0"/>
              <a:t>Obesity levels &amp; risk of developing diabetes are more than double the general population</a:t>
            </a:r>
          </a:p>
          <a:p>
            <a:r>
              <a:rPr lang="en-GB" sz="1400" dirty="0"/>
              <a:t>Increased experiences of social inequalities </a:t>
            </a:r>
          </a:p>
          <a:p>
            <a:r>
              <a:rPr lang="en-GB" sz="1400" dirty="0"/>
              <a:t>Increasing hospital admissions relating to gambling addiction </a:t>
            </a:r>
          </a:p>
          <a:p>
            <a:endParaRPr lang="en-GB" sz="1400" dirty="0"/>
          </a:p>
        </p:txBody>
      </p:sp>
      <p:pic>
        <p:nvPicPr>
          <p:cNvPr id="4" name="Picture Placeholder 3" descr="Image of an alcoholic drink and smoke coming from a cigarette "/>
          <p:cNvPicPr>
            <a:picLocks noGrp="1" noChangeAspect="1"/>
          </p:cNvPicPr>
          <p:nvPr>
            <p:ph type="pic" sz="quarter" idx="4294967295"/>
          </p:nvPr>
        </p:nvPicPr>
        <p:blipFill>
          <a:blip r:embed="rId3"/>
          <a:srcRect l="16126" r="16126"/>
          <a:stretch>
            <a:fillRect/>
          </a:stretch>
        </p:blipFill>
        <p:spPr>
          <a:xfrm>
            <a:off x="4126879" y="1739364"/>
            <a:ext cx="2416175" cy="2387600"/>
          </a:xfrm>
        </p:spPr>
      </p:pic>
    </p:spTree>
    <p:extLst>
      <p:ext uri="{BB962C8B-B14F-4D97-AF65-F5344CB8AC3E}">
        <p14:creationId xmlns:p14="http://schemas.microsoft.com/office/powerpoint/2010/main" val="192896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946" y="586904"/>
            <a:ext cx="5915025" cy="477154"/>
          </a:xfrm>
        </p:spPr>
        <p:txBody>
          <a:bodyPr>
            <a:noAutofit/>
          </a:bodyPr>
          <a:lstStyle/>
          <a:p>
            <a:r>
              <a:rPr lang="en-US" sz="3000" dirty="0"/>
              <a:t>Additional factors</a:t>
            </a:r>
            <a:endParaRPr lang="en-GB" sz="3000" dirty="0"/>
          </a:p>
        </p:txBody>
      </p:sp>
      <p:sp>
        <p:nvSpPr>
          <p:cNvPr id="9" name="Text Placeholder 8"/>
          <p:cNvSpPr>
            <a:spLocks noGrp="1"/>
          </p:cNvSpPr>
          <p:nvPr>
            <p:ph idx="1"/>
          </p:nvPr>
        </p:nvSpPr>
        <p:spPr>
          <a:xfrm>
            <a:off x="314945" y="1283855"/>
            <a:ext cx="3370363" cy="3220758"/>
          </a:xfrm>
        </p:spPr>
        <p:txBody>
          <a:bodyPr>
            <a:normAutofit/>
          </a:bodyPr>
          <a:lstStyle/>
          <a:p>
            <a:r>
              <a:rPr lang="en-GB" sz="1400" dirty="0"/>
              <a:t>High-risk sexual behaviour:</a:t>
            </a:r>
          </a:p>
          <a:p>
            <a:pPr marL="257168" lvl="1" indent="0">
              <a:buNone/>
            </a:pPr>
            <a:r>
              <a:rPr lang="en-GB" sz="1400" dirty="0"/>
              <a:t>- unprotected sex</a:t>
            </a:r>
          </a:p>
          <a:p>
            <a:pPr marL="257168" lvl="1" indent="0">
              <a:buNone/>
            </a:pPr>
            <a:r>
              <a:rPr lang="en-GB" sz="1400" dirty="0"/>
              <a:t>- multiple partners </a:t>
            </a:r>
          </a:p>
          <a:p>
            <a:pPr lvl="1">
              <a:buFontTx/>
              <a:buChar char="-"/>
            </a:pPr>
            <a:r>
              <a:rPr lang="en-GB" sz="1400" dirty="0"/>
              <a:t>sex work (more common in some patients with SMI)</a:t>
            </a:r>
          </a:p>
          <a:p>
            <a:pPr lvl="1">
              <a:buFontTx/>
              <a:buChar char="-"/>
            </a:pPr>
            <a:endParaRPr lang="en-GB" sz="1400" dirty="0"/>
          </a:p>
          <a:p>
            <a:r>
              <a:rPr lang="en-GB" sz="1400" dirty="0"/>
              <a:t>Comorbidity of drug use &amp; mental illness increasing by 10% each year within England and Wales</a:t>
            </a:r>
          </a:p>
          <a:p>
            <a:endParaRPr lang="en-GB" sz="1400" dirty="0"/>
          </a:p>
          <a:p>
            <a:r>
              <a:rPr lang="en-GB" sz="1400" dirty="0"/>
              <a:t>86% of people using alcohol treatment services have a co-occurring mental health difficulties</a:t>
            </a:r>
          </a:p>
          <a:p>
            <a:endParaRPr lang="en-GB" sz="1400" dirty="0"/>
          </a:p>
        </p:txBody>
      </p:sp>
      <p:pic>
        <p:nvPicPr>
          <p:cNvPr id="4" name="Picture Placeholder 3" descr="Person in a hoodie holding a syringe with needle"/>
          <p:cNvPicPr>
            <a:picLocks noGrp="1" noChangeAspect="1"/>
          </p:cNvPicPr>
          <p:nvPr>
            <p:ph type="pic" sz="quarter" idx="4294967295"/>
          </p:nvPr>
        </p:nvPicPr>
        <p:blipFill>
          <a:blip r:embed="rId3"/>
          <a:srcRect l="17093" r="17093"/>
          <a:stretch>
            <a:fillRect/>
          </a:stretch>
        </p:blipFill>
        <p:spPr>
          <a:xfrm>
            <a:off x="3787154" y="1283855"/>
            <a:ext cx="2755900" cy="2790825"/>
          </a:xfrm>
        </p:spPr>
      </p:pic>
    </p:spTree>
    <p:extLst>
      <p:ext uri="{BB962C8B-B14F-4D97-AF65-F5344CB8AC3E}">
        <p14:creationId xmlns:p14="http://schemas.microsoft.com/office/powerpoint/2010/main" val="280257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946" y="502427"/>
            <a:ext cx="5915025" cy="477154"/>
          </a:xfrm>
        </p:spPr>
        <p:txBody>
          <a:bodyPr>
            <a:noAutofit/>
          </a:bodyPr>
          <a:lstStyle/>
          <a:p>
            <a:r>
              <a:rPr lang="en-GB" sz="3000" dirty="0"/>
              <a:t>Service user involvement</a:t>
            </a:r>
          </a:p>
        </p:txBody>
      </p:sp>
      <p:sp>
        <p:nvSpPr>
          <p:cNvPr id="8" name="Subtitle 7"/>
          <p:cNvSpPr>
            <a:spLocks noGrp="1"/>
          </p:cNvSpPr>
          <p:nvPr>
            <p:ph idx="1"/>
          </p:nvPr>
        </p:nvSpPr>
        <p:spPr>
          <a:xfrm>
            <a:off x="314946" y="1020585"/>
            <a:ext cx="4396202" cy="477154"/>
          </a:xfrm>
        </p:spPr>
        <p:txBody>
          <a:bodyPr>
            <a:normAutofit/>
          </a:bodyPr>
          <a:lstStyle/>
          <a:p>
            <a:pPr marL="0" indent="0">
              <a:buNone/>
            </a:pPr>
            <a:r>
              <a:rPr lang="en-GB" sz="2400" b="1" dirty="0">
                <a:solidFill>
                  <a:schemeClr val="tx1"/>
                </a:solidFill>
              </a:rPr>
              <a:t>Benefits</a:t>
            </a:r>
            <a:endParaRPr lang="en-GB" sz="2400" dirty="0"/>
          </a:p>
        </p:txBody>
      </p:sp>
      <p:sp>
        <p:nvSpPr>
          <p:cNvPr id="9" name="Text Placeholder 8"/>
          <p:cNvSpPr>
            <a:spLocks noGrp="1"/>
          </p:cNvSpPr>
          <p:nvPr>
            <p:ph type="body" sz="quarter" idx="4294967295"/>
          </p:nvPr>
        </p:nvSpPr>
        <p:spPr>
          <a:xfrm>
            <a:off x="255042" y="1497738"/>
            <a:ext cx="3931739" cy="3143335"/>
          </a:xfrm>
        </p:spPr>
        <p:txBody>
          <a:bodyPr>
            <a:noAutofit/>
          </a:bodyPr>
          <a:lstStyle/>
          <a:p>
            <a:r>
              <a:rPr lang="en-GB" sz="1400" dirty="0"/>
              <a:t>Patients have more engagement in their own health, care and treatment</a:t>
            </a:r>
          </a:p>
          <a:p>
            <a:endParaRPr lang="en-GB" sz="1400" dirty="0"/>
          </a:p>
          <a:p>
            <a:r>
              <a:rPr lang="en-GB" sz="1400" dirty="0"/>
              <a:t>Patients become more involved in the design, planning and delivery of health services</a:t>
            </a:r>
          </a:p>
          <a:p>
            <a:endParaRPr lang="en-GB" sz="1400" dirty="0"/>
          </a:p>
          <a:p>
            <a:r>
              <a:rPr lang="en-GB" sz="1400" dirty="0"/>
              <a:t>Patients tend to report improved experience and satisfaction with care</a:t>
            </a:r>
          </a:p>
          <a:p>
            <a:endParaRPr lang="en-GB" sz="1400" dirty="0"/>
          </a:p>
          <a:p>
            <a:r>
              <a:rPr lang="en-GB" sz="1400" dirty="0"/>
              <a:t>Better relationships and trust between service users, healthcare professionals and the organisation</a:t>
            </a:r>
          </a:p>
          <a:p>
            <a:endParaRPr lang="en-GB" sz="1400" dirty="0"/>
          </a:p>
        </p:txBody>
      </p:sp>
      <p:pic>
        <p:nvPicPr>
          <p:cNvPr id="4" name="Picture Placeholder 3" descr="healthcare professional talking to a patient in a wheelchair"/>
          <p:cNvPicPr>
            <a:picLocks noGrp="1" noChangeAspect="1"/>
          </p:cNvPicPr>
          <p:nvPr>
            <p:ph type="pic" sz="quarter" idx="4294967295"/>
          </p:nvPr>
        </p:nvPicPr>
        <p:blipFill>
          <a:blip r:embed="rId3"/>
          <a:srcRect l="16266" r="16266"/>
          <a:stretch>
            <a:fillRect/>
          </a:stretch>
        </p:blipFill>
        <p:spPr>
          <a:xfrm>
            <a:off x="4186782" y="1538743"/>
            <a:ext cx="2416175" cy="2387600"/>
          </a:xfrm>
        </p:spPr>
      </p:pic>
    </p:spTree>
    <p:extLst>
      <p:ext uri="{BB962C8B-B14F-4D97-AF65-F5344CB8AC3E}">
        <p14:creationId xmlns:p14="http://schemas.microsoft.com/office/powerpoint/2010/main" val="374043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946" y="437568"/>
            <a:ext cx="5915025" cy="477154"/>
          </a:xfrm>
        </p:spPr>
        <p:txBody>
          <a:bodyPr>
            <a:noAutofit/>
          </a:bodyPr>
          <a:lstStyle/>
          <a:p>
            <a:r>
              <a:rPr lang="en-GB" sz="3000" dirty="0"/>
              <a:t>Quality marker checklist (QMC) </a:t>
            </a:r>
          </a:p>
        </p:txBody>
      </p:sp>
      <p:sp>
        <p:nvSpPr>
          <p:cNvPr id="8" name="Subtitle 7"/>
          <p:cNvSpPr>
            <a:spLocks noGrp="1"/>
          </p:cNvSpPr>
          <p:nvPr>
            <p:ph idx="1"/>
          </p:nvPr>
        </p:nvSpPr>
        <p:spPr>
          <a:xfrm>
            <a:off x="314946" y="923911"/>
            <a:ext cx="4396202" cy="477155"/>
          </a:xfrm>
        </p:spPr>
        <p:txBody>
          <a:bodyPr>
            <a:normAutofit/>
          </a:bodyPr>
          <a:lstStyle/>
          <a:p>
            <a:pPr marL="0" indent="0">
              <a:buNone/>
            </a:pPr>
            <a:r>
              <a:rPr lang="en-GB" sz="2400" b="1" dirty="0">
                <a:solidFill>
                  <a:schemeClr val="tx1"/>
                </a:solidFill>
              </a:rPr>
              <a:t>New additions to training</a:t>
            </a:r>
          </a:p>
        </p:txBody>
      </p:sp>
      <p:sp>
        <p:nvSpPr>
          <p:cNvPr id="9" name="Text Placeholder 8"/>
          <p:cNvSpPr>
            <a:spLocks noGrp="1"/>
          </p:cNvSpPr>
          <p:nvPr>
            <p:ph type="body" sz="quarter" idx="4294967295"/>
          </p:nvPr>
        </p:nvSpPr>
        <p:spPr>
          <a:xfrm>
            <a:off x="314946" y="1533236"/>
            <a:ext cx="4127500" cy="2825696"/>
          </a:xfrm>
        </p:spPr>
        <p:txBody>
          <a:bodyPr>
            <a:noAutofit/>
          </a:bodyPr>
          <a:lstStyle/>
          <a:p>
            <a:r>
              <a:rPr lang="en-GB" sz="1400" dirty="0"/>
              <a:t>There are a number of unhealthy lifestyle behaviours that are highly prevalent in SMI population. </a:t>
            </a:r>
          </a:p>
          <a:p>
            <a:endParaRPr lang="en-GB" sz="1400" dirty="0"/>
          </a:p>
          <a:p>
            <a:r>
              <a:rPr lang="en-GB" sz="1400" dirty="0"/>
              <a:t>These include:</a:t>
            </a:r>
          </a:p>
          <a:p>
            <a:pPr marL="257168" lvl="1" indent="0">
              <a:buNone/>
            </a:pPr>
            <a:r>
              <a:rPr lang="en-GB" sz="1400" dirty="0"/>
              <a:t>- Debt and financial trouble</a:t>
            </a:r>
          </a:p>
          <a:p>
            <a:pPr marL="257168" lvl="1" indent="0">
              <a:buNone/>
            </a:pPr>
            <a:r>
              <a:rPr lang="en-GB" sz="1400" dirty="0"/>
              <a:t>- Gambling </a:t>
            </a:r>
          </a:p>
          <a:p>
            <a:pPr lvl="1">
              <a:buFontTx/>
              <a:buChar char="-"/>
            </a:pPr>
            <a:r>
              <a:rPr lang="en-GB" sz="1400" dirty="0"/>
              <a:t>Sexual health &amp; high risk behaviours</a:t>
            </a:r>
          </a:p>
          <a:p>
            <a:pPr lvl="1">
              <a:buFontTx/>
              <a:buChar char="-"/>
            </a:pPr>
            <a:r>
              <a:rPr lang="en-GB" sz="1400" dirty="0"/>
              <a:t>Medication adherence &amp; side effects</a:t>
            </a:r>
          </a:p>
          <a:p>
            <a:pPr marL="257168" lvl="1" indent="0">
              <a:buNone/>
            </a:pPr>
            <a:r>
              <a:rPr lang="en-GB" sz="1400" dirty="0"/>
              <a:t>- Self-harm &amp; suicide prevention</a:t>
            </a:r>
          </a:p>
          <a:p>
            <a:pPr lvl="1">
              <a:buFontTx/>
              <a:buChar char="-"/>
            </a:pPr>
            <a:r>
              <a:rPr lang="en-GB" sz="1400" dirty="0"/>
              <a:t>Substance misuse (drugs) including Novel   </a:t>
            </a:r>
          </a:p>
          <a:p>
            <a:pPr marL="257168" lvl="1" indent="0">
              <a:buNone/>
            </a:pPr>
            <a:r>
              <a:rPr lang="en-GB" sz="1400" dirty="0"/>
              <a:t>   Psychoactive Substances (NPS)</a:t>
            </a:r>
          </a:p>
          <a:p>
            <a:endParaRPr lang="en-GB" sz="1400" dirty="0"/>
          </a:p>
        </p:txBody>
      </p:sp>
      <p:pic>
        <p:nvPicPr>
          <p:cNvPr id="11" name="Picture Placeholder 10" descr="Image of an empty classroom"/>
          <p:cNvPicPr>
            <a:picLocks noGrp="1" noChangeAspect="1"/>
          </p:cNvPicPr>
          <p:nvPr>
            <p:ph type="pic" sz="quarter" idx="4294967295"/>
          </p:nvPr>
        </p:nvPicPr>
        <p:blipFill>
          <a:blip r:embed="rId3"/>
          <a:srcRect l="3187" r="3187"/>
          <a:stretch>
            <a:fillRect/>
          </a:stretch>
        </p:blipFill>
        <p:spPr>
          <a:xfrm>
            <a:off x="4079875" y="1789151"/>
            <a:ext cx="2587625" cy="1843087"/>
          </a:xfrm>
        </p:spPr>
      </p:pic>
    </p:spTree>
    <p:extLst>
      <p:ext uri="{BB962C8B-B14F-4D97-AF65-F5344CB8AC3E}">
        <p14:creationId xmlns:p14="http://schemas.microsoft.com/office/powerpoint/2010/main" val="401503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946" y="483743"/>
            <a:ext cx="5915025" cy="477154"/>
          </a:xfrm>
        </p:spPr>
        <p:txBody>
          <a:bodyPr>
            <a:noAutofit/>
          </a:bodyPr>
          <a:lstStyle/>
          <a:p>
            <a:r>
              <a:rPr lang="en-GB" sz="3000" dirty="0"/>
              <a:t>New topics to consider</a:t>
            </a:r>
          </a:p>
        </p:txBody>
      </p:sp>
      <p:sp>
        <p:nvSpPr>
          <p:cNvPr id="9" name="Text Placeholder 8"/>
          <p:cNvSpPr>
            <a:spLocks noGrp="1"/>
          </p:cNvSpPr>
          <p:nvPr>
            <p:ph type="body" sz="quarter" idx="4294967295"/>
          </p:nvPr>
        </p:nvSpPr>
        <p:spPr>
          <a:xfrm>
            <a:off x="314946" y="1469656"/>
            <a:ext cx="3619745" cy="2859377"/>
          </a:xfrm>
        </p:spPr>
        <p:txBody>
          <a:bodyPr>
            <a:noAutofit/>
          </a:bodyPr>
          <a:lstStyle/>
          <a:p>
            <a:r>
              <a:rPr lang="en-GB" sz="1400" dirty="0"/>
              <a:t>Other optional topics have also been identified which can be incorporated into training depending on local needs:</a:t>
            </a:r>
          </a:p>
          <a:p>
            <a:pPr marL="257168" lvl="1" indent="0">
              <a:buNone/>
            </a:pPr>
            <a:r>
              <a:rPr lang="en-GB" sz="1400" dirty="0"/>
              <a:t>- Basic self-care practices</a:t>
            </a:r>
          </a:p>
          <a:p>
            <a:pPr marL="257168" lvl="1" indent="0">
              <a:buNone/>
            </a:pPr>
            <a:r>
              <a:rPr lang="en-GB" sz="1400" dirty="0"/>
              <a:t>- Oral health</a:t>
            </a:r>
          </a:p>
          <a:p>
            <a:pPr marL="257168" lvl="1" indent="0">
              <a:buNone/>
            </a:pPr>
            <a:r>
              <a:rPr lang="en-GB" sz="1400" dirty="0"/>
              <a:t>- Effects of trauma on mental illness</a:t>
            </a:r>
          </a:p>
          <a:p>
            <a:pPr marL="257168" lvl="1" indent="0">
              <a:buNone/>
            </a:pPr>
            <a:r>
              <a:rPr lang="en-GB" sz="1400" dirty="0"/>
              <a:t>- Social support network</a:t>
            </a:r>
          </a:p>
          <a:p>
            <a:pPr marL="257168" lvl="1" indent="0">
              <a:buNone/>
            </a:pPr>
            <a:r>
              <a:rPr lang="en-GB" sz="1400" dirty="0"/>
              <a:t>- Relapse</a:t>
            </a:r>
          </a:p>
          <a:p>
            <a:pPr marL="257168" lvl="1" indent="0">
              <a:buNone/>
            </a:pPr>
            <a:r>
              <a:rPr lang="en-GB" sz="1400" dirty="0"/>
              <a:t>- Crisis services	</a:t>
            </a:r>
          </a:p>
          <a:p>
            <a:pPr marL="257168" lvl="1" indent="0">
              <a:buNone/>
            </a:pPr>
            <a:r>
              <a:rPr lang="en-GB" sz="1400" dirty="0"/>
              <a:t>- Inequalities</a:t>
            </a:r>
          </a:p>
          <a:p>
            <a:pPr marL="257168" lvl="1" indent="0">
              <a:buNone/>
            </a:pPr>
            <a:r>
              <a:rPr lang="en-GB" sz="1400" dirty="0"/>
              <a:t>- Housing &amp; employment</a:t>
            </a:r>
          </a:p>
          <a:p>
            <a:pPr marL="257168" lvl="1" indent="0">
              <a:buNone/>
            </a:pPr>
            <a:r>
              <a:rPr lang="en-GB" sz="1400" dirty="0"/>
              <a:t>- Sleep</a:t>
            </a:r>
          </a:p>
          <a:p>
            <a:endParaRPr lang="en-GB" sz="1400" dirty="0"/>
          </a:p>
        </p:txBody>
      </p:sp>
      <p:pic>
        <p:nvPicPr>
          <p:cNvPr id="10" name="Picture Placeholder 3" descr="Person sleeping on an outdoor bench"/>
          <p:cNvPicPr>
            <a:picLocks noChangeAspect="1"/>
          </p:cNvPicPr>
          <p:nvPr/>
        </p:nvPicPr>
        <p:blipFill>
          <a:blip r:embed="rId3"/>
          <a:srcRect l="16284" r="16284"/>
          <a:stretch>
            <a:fillRect/>
          </a:stretch>
        </p:blipFill>
        <p:spPr>
          <a:xfrm>
            <a:off x="4025504" y="1819564"/>
            <a:ext cx="2504602" cy="2476211"/>
          </a:xfrm>
          <a:prstGeom prst="rect">
            <a:avLst/>
          </a:prstGeom>
        </p:spPr>
      </p:pic>
    </p:spTree>
    <p:extLst>
      <p:ext uri="{BB962C8B-B14F-4D97-AF65-F5344CB8AC3E}">
        <p14:creationId xmlns:p14="http://schemas.microsoft.com/office/powerpoint/2010/main" val="352608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5567" y="463667"/>
            <a:ext cx="6521286" cy="477154"/>
          </a:xfrm>
        </p:spPr>
        <p:txBody>
          <a:bodyPr>
            <a:noAutofit/>
          </a:bodyPr>
          <a:lstStyle/>
          <a:p>
            <a:r>
              <a:rPr lang="en-US" sz="3000" dirty="0"/>
              <a:t>QMC and Kotter’s theory</a:t>
            </a:r>
            <a:endParaRPr lang="en-GB" sz="3000" dirty="0"/>
          </a:p>
        </p:txBody>
      </p:sp>
      <p:sp>
        <p:nvSpPr>
          <p:cNvPr id="8" name="Subtitle 7"/>
          <p:cNvSpPr>
            <a:spLocks noGrp="1"/>
          </p:cNvSpPr>
          <p:nvPr>
            <p:ph idx="1"/>
          </p:nvPr>
        </p:nvSpPr>
        <p:spPr>
          <a:xfrm>
            <a:off x="285567" y="1148893"/>
            <a:ext cx="4396202" cy="477155"/>
          </a:xfrm>
        </p:spPr>
        <p:txBody>
          <a:bodyPr>
            <a:normAutofit/>
          </a:bodyPr>
          <a:lstStyle/>
          <a:p>
            <a:pPr marL="0" indent="0">
              <a:buNone/>
            </a:pPr>
            <a:r>
              <a:rPr lang="en-GB" sz="2400" b="1" dirty="0">
                <a:solidFill>
                  <a:schemeClr val="tx1"/>
                </a:solidFill>
              </a:rPr>
              <a:t>Including Kotter’s theory</a:t>
            </a:r>
          </a:p>
        </p:txBody>
      </p:sp>
      <p:sp>
        <p:nvSpPr>
          <p:cNvPr id="9" name="Text Placeholder 8"/>
          <p:cNvSpPr>
            <a:spLocks noGrp="1"/>
          </p:cNvSpPr>
          <p:nvPr>
            <p:ph type="body" sz="quarter" idx="4294967295"/>
          </p:nvPr>
        </p:nvSpPr>
        <p:spPr>
          <a:xfrm>
            <a:off x="387928" y="1716473"/>
            <a:ext cx="3389745" cy="2332707"/>
          </a:xfrm>
        </p:spPr>
        <p:txBody>
          <a:bodyPr>
            <a:normAutofit/>
          </a:bodyPr>
          <a:lstStyle/>
          <a:p>
            <a:r>
              <a:rPr lang="en-GB" sz="1400" dirty="0"/>
              <a:t>The key principles of Kotter’s organisational change to help increase uptake of MECC</a:t>
            </a:r>
          </a:p>
          <a:p>
            <a:endParaRPr lang="en-GB" sz="1400" dirty="0"/>
          </a:p>
          <a:p>
            <a:r>
              <a:rPr lang="en-GB" sz="1400" dirty="0"/>
              <a:t>Making staff aware of strategic plans and the progress of MECC will help staff understand the role they play in implementing it</a:t>
            </a:r>
          </a:p>
          <a:p>
            <a:endParaRPr lang="en-GB" sz="1400" dirty="0"/>
          </a:p>
          <a:p>
            <a:endParaRPr lang="en-GB" sz="1400" dirty="0"/>
          </a:p>
        </p:txBody>
      </p:sp>
      <p:pic>
        <p:nvPicPr>
          <p:cNvPr id="10" name="Content Placeholder 3" descr="An image of a circle listing the eight step process for leading change by Dr John Kotter"/>
          <p:cNvPicPr>
            <a:picLocks noGrp="1" noChangeAspect="1"/>
          </p:cNvPicPr>
          <p:nvPr>
            <p:ph type="pic" sz="quarter" idx="4294967295"/>
          </p:nvPr>
        </p:nvPicPr>
        <p:blipFill>
          <a:blip r:embed="rId3"/>
          <a:srcRect l="5412" r="5412"/>
          <a:stretch>
            <a:fillRect/>
          </a:stretch>
        </p:blipFill>
        <p:spPr>
          <a:xfrm>
            <a:off x="4053897" y="1565038"/>
            <a:ext cx="2500386" cy="2470815"/>
          </a:xfrm>
          <a:prstGeom prst="rect">
            <a:avLst/>
          </a:prstGeom>
        </p:spPr>
      </p:pic>
    </p:spTree>
    <p:extLst>
      <p:ext uri="{BB962C8B-B14F-4D97-AF65-F5344CB8AC3E}">
        <p14:creationId xmlns:p14="http://schemas.microsoft.com/office/powerpoint/2010/main" val="3528388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9089" y="482838"/>
            <a:ext cx="5915025" cy="477154"/>
          </a:xfrm>
        </p:spPr>
        <p:txBody>
          <a:bodyPr>
            <a:noAutofit/>
          </a:bodyPr>
          <a:lstStyle/>
          <a:p>
            <a:r>
              <a:rPr lang="en-GB" sz="3000" dirty="0"/>
              <a:t>Quality marker checklist </a:t>
            </a:r>
          </a:p>
        </p:txBody>
      </p:sp>
      <p:sp>
        <p:nvSpPr>
          <p:cNvPr id="8" name="Subtitle 7"/>
          <p:cNvSpPr>
            <a:spLocks noGrp="1"/>
          </p:cNvSpPr>
          <p:nvPr>
            <p:ph idx="1"/>
          </p:nvPr>
        </p:nvSpPr>
        <p:spPr>
          <a:xfrm>
            <a:off x="329089" y="967845"/>
            <a:ext cx="4396202" cy="477154"/>
          </a:xfrm>
        </p:spPr>
        <p:txBody>
          <a:bodyPr>
            <a:normAutofit/>
          </a:bodyPr>
          <a:lstStyle/>
          <a:p>
            <a:pPr marL="0" indent="0">
              <a:buNone/>
            </a:pPr>
            <a:r>
              <a:rPr lang="en-GB" sz="2400" b="1" dirty="0">
                <a:solidFill>
                  <a:schemeClr val="tx1"/>
                </a:solidFill>
              </a:rPr>
              <a:t>Service user involvement</a:t>
            </a:r>
          </a:p>
        </p:txBody>
      </p:sp>
      <p:sp>
        <p:nvSpPr>
          <p:cNvPr id="9" name="Text Placeholder 8"/>
          <p:cNvSpPr>
            <a:spLocks noGrp="1"/>
          </p:cNvSpPr>
          <p:nvPr>
            <p:ph type="body" sz="quarter" idx="4294967295"/>
          </p:nvPr>
        </p:nvSpPr>
        <p:spPr>
          <a:xfrm>
            <a:off x="329090" y="1650206"/>
            <a:ext cx="3365456" cy="2293721"/>
          </a:xfrm>
        </p:spPr>
        <p:txBody>
          <a:bodyPr>
            <a:normAutofit/>
          </a:bodyPr>
          <a:lstStyle/>
          <a:p>
            <a:r>
              <a:rPr lang="en-GB" sz="1400" dirty="0"/>
              <a:t>The importance of co-production and co-delivery of training with service users and people with lived experience</a:t>
            </a:r>
          </a:p>
          <a:p>
            <a:endParaRPr lang="en-GB" sz="1400" dirty="0"/>
          </a:p>
          <a:p>
            <a:r>
              <a:rPr lang="en-GB" sz="1400" dirty="0"/>
              <a:t>Ensuring that this process follows guidance and core principles of engagement and inclusion</a:t>
            </a:r>
          </a:p>
          <a:p>
            <a:endParaRPr lang="en-GB" sz="1400" dirty="0"/>
          </a:p>
          <a:p>
            <a:endParaRPr lang="en-GB" sz="1400" dirty="0"/>
          </a:p>
        </p:txBody>
      </p:sp>
      <p:pic>
        <p:nvPicPr>
          <p:cNvPr id="4" name="Picture Placeholder 3" descr="a group of people smiling and talking"/>
          <p:cNvPicPr>
            <a:picLocks noGrp="1" noChangeAspect="1"/>
          </p:cNvPicPr>
          <p:nvPr>
            <p:ph type="pic" sz="quarter" idx="4294967295"/>
          </p:nvPr>
        </p:nvPicPr>
        <p:blipFill>
          <a:blip r:embed="rId3"/>
          <a:srcRect l="16319" r="16319"/>
          <a:stretch>
            <a:fillRect/>
          </a:stretch>
        </p:blipFill>
        <p:spPr>
          <a:xfrm>
            <a:off x="4082473" y="1741565"/>
            <a:ext cx="2544617" cy="2514523"/>
          </a:xfrm>
        </p:spPr>
      </p:pic>
    </p:spTree>
    <p:extLst>
      <p:ext uri="{BB962C8B-B14F-4D97-AF65-F5344CB8AC3E}">
        <p14:creationId xmlns:p14="http://schemas.microsoft.com/office/powerpoint/2010/main" val="297037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946" y="569225"/>
            <a:ext cx="5915025" cy="477154"/>
          </a:xfrm>
        </p:spPr>
        <p:txBody>
          <a:bodyPr>
            <a:noAutofit/>
          </a:bodyPr>
          <a:lstStyle/>
          <a:p>
            <a:r>
              <a:rPr lang="en-GB" sz="3000" dirty="0"/>
              <a:t>Increasing uptake of MECC</a:t>
            </a:r>
          </a:p>
        </p:txBody>
      </p:sp>
      <p:sp>
        <p:nvSpPr>
          <p:cNvPr id="8" name="Subtitle 7"/>
          <p:cNvSpPr>
            <a:spLocks noGrp="1"/>
          </p:cNvSpPr>
          <p:nvPr>
            <p:ph idx="1"/>
          </p:nvPr>
        </p:nvSpPr>
        <p:spPr>
          <a:xfrm>
            <a:off x="326968" y="1046379"/>
            <a:ext cx="4396202" cy="588457"/>
          </a:xfrm>
        </p:spPr>
        <p:txBody>
          <a:bodyPr>
            <a:normAutofit/>
          </a:bodyPr>
          <a:lstStyle/>
          <a:p>
            <a:pPr marL="0" indent="0">
              <a:buNone/>
            </a:pPr>
            <a:r>
              <a:rPr lang="en-US" sz="2400" b="1" dirty="0">
                <a:solidFill>
                  <a:schemeClr val="tx1"/>
                </a:solidFill>
              </a:rPr>
              <a:t>K</a:t>
            </a:r>
            <a:r>
              <a:rPr lang="en-GB" sz="2400" b="1" dirty="0" err="1">
                <a:solidFill>
                  <a:schemeClr val="tx1"/>
                </a:solidFill>
              </a:rPr>
              <a:t>ey</a:t>
            </a:r>
            <a:r>
              <a:rPr lang="en-GB" sz="2400" b="1" dirty="0">
                <a:solidFill>
                  <a:schemeClr val="tx1"/>
                </a:solidFill>
              </a:rPr>
              <a:t> summary</a:t>
            </a:r>
          </a:p>
        </p:txBody>
      </p:sp>
      <p:sp>
        <p:nvSpPr>
          <p:cNvPr id="9" name="Text Placeholder 8"/>
          <p:cNvSpPr>
            <a:spLocks noGrp="1"/>
          </p:cNvSpPr>
          <p:nvPr>
            <p:ph type="body" sz="quarter" idx="4294967295"/>
          </p:nvPr>
        </p:nvSpPr>
        <p:spPr>
          <a:xfrm>
            <a:off x="249382" y="1748932"/>
            <a:ext cx="4008582" cy="1466409"/>
          </a:xfrm>
        </p:spPr>
        <p:txBody>
          <a:bodyPr>
            <a:noAutofit/>
          </a:bodyPr>
          <a:lstStyle/>
          <a:p>
            <a:r>
              <a:rPr lang="en-GB" sz="1400" dirty="0"/>
              <a:t>Staff may feel that this is an addition to their already heavy workload</a:t>
            </a:r>
          </a:p>
          <a:p>
            <a:pPr marL="0" indent="0">
              <a:buNone/>
            </a:pPr>
            <a:endParaRPr lang="en-GB" sz="1400" dirty="0"/>
          </a:p>
          <a:p>
            <a:r>
              <a:rPr lang="en-GB" sz="1400" dirty="0"/>
              <a:t>Important to frame MECC as something that staff already do and something that improves care and reduces workload.</a:t>
            </a:r>
          </a:p>
          <a:p>
            <a:endParaRPr lang="en-GB" sz="1400" dirty="0"/>
          </a:p>
        </p:txBody>
      </p:sp>
      <p:pic>
        <p:nvPicPr>
          <p:cNvPr id="4" name="Picture Placeholder 3" descr="people holding hands"/>
          <p:cNvPicPr>
            <a:picLocks noGrp="1" noChangeAspect="1"/>
          </p:cNvPicPr>
          <p:nvPr>
            <p:ph type="pic" sz="quarter" idx="4294967295"/>
          </p:nvPr>
        </p:nvPicPr>
        <p:blipFill>
          <a:blip r:embed="rId3"/>
          <a:srcRect l="17443" r="17443"/>
          <a:stretch>
            <a:fillRect/>
          </a:stretch>
        </p:blipFill>
        <p:spPr>
          <a:xfrm>
            <a:off x="4192443" y="1748932"/>
            <a:ext cx="2416175" cy="2387600"/>
          </a:xfrm>
        </p:spPr>
      </p:pic>
      <p:sp>
        <p:nvSpPr>
          <p:cNvPr id="6" name="Text Placeholder 8">
            <a:extLst>
              <a:ext uri="{FF2B5EF4-FFF2-40B4-BE49-F238E27FC236}">
                <a16:creationId xmlns:a16="http://schemas.microsoft.com/office/drawing/2014/main" id="{06F1B35F-ADC7-4107-A1A1-DA0A79B79ABB}"/>
              </a:ext>
            </a:extLst>
          </p:cNvPr>
          <p:cNvSpPr txBox="1">
            <a:spLocks/>
          </p:cNvSpPr>
          <p:nvPr/>
        </p:nvSpPr>
        <p:spPr>
          <a:xfrm>
            <a:off x="411885" y="3273502"/>
            <a:ext cx="3642879" cy="982586"/>
          </a:xfrm>
          <a:prstGeom prst="rect">
            <a:avLst/>
          </a:prstGeom>
        </p:spPr>
        <p:txBody>
          <a:bodyPr vert="horz" lIns="91440" tIns="45720" rIns="91440" bIns="45720" rtlCol="0">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sz="1400" dirty="0"/>
              <a:t>For example: Structuring a greeting or ending of an appointment around a relevant topic of health behaviour</a:t>
            </a:r>
          </a:p>
          <a:p>
            <a:endParaRPr lang="en-GB" sz="1400" dirty="0"/>
          </a:p>
        </p:txBody>
      </p:sp>
    </p:spTree>
    <p:extLst>
      <p:ext uri="{BB962C8B-B14F-4D97-AF65-F5344CB8AC3E}">
        <p14:creationId xmlns:p14="http://schemas.microsoft.com/office/powerpoint/2010/main" val="149575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278227" y="315449"/>
            <a:ext cx="6555212" cy="1045054"/>
          </a:xfrm>
        </p:spPr>
        <p:txBody>
          <a:bodyPr lIns="0" tIns="0" rIns="0" bIns="0">
            <a:noAutofit/>
          </a:bodyPr>
          <a:lstStyle/>
          <a:p>
            <a:r>
              <a:rPr lang="en-GB" sz="3000" dirty="0"/>
              <a:t>What is Making Every Contact Count (MECC)?</a:t>
            </a:r>
            <a:endParaRPr lang="en-US" sz="3000" dirty="0"/>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278227" y="1505261"/>
            <a:ext cx="3355622" cy="3077735"/>
          </a:xfrm>
        </p:spPr>
        <p:txBody>
          <a:bodyPr lIns="0" tIns="0" rIns="0" bIns="0">
            <a:normAutofit/>
          </a:bodyPr>
          <a:lstStyle/>
          <a:p>
            <a:pPr marL="285750" indent="-285750"/>
            <a:r>
              <a:rPr lang="en-US" sz="1400" dirty="0"/>
              <a:t>MECC is an approach to </a:t>
            </a:r>
            <a:r>
              <a:rPr lang="en-US" sz="1400" b="1" dirty="0"/>
              <a:t>behaviour change </a:t>
            </a:r>
            <a:r>
              <a:rPr lang="en-US" sz="1400" dirty="0"/>
              <a:t>that uses the millions of day-to-day interactions that organisations and people have with others to support them in making </a:t>
            </a:r>
            <a:r>
              <a:rPr lang="en-US" sz="1400" b="1" dirty="0"/>
              <a:t>positive changes to their physical and mental health and wellbeing</a:t>
            </a:r>
            <a:r>
              <a:rPr lang="en-US" sz="1400" dirty="0"/>
              <a:t>. </a:t>
            </a:r>
          </a:p>
          <a:p>
            <a:endParaRPr lang="en-US" sz="1400" dirty="0"/>
          </a:p>
          <a:p>
            <a:pPr marL="285750" indent="-285750"/>
            <a:r>
              <a:rPr lang="en-US" sz="1400" dirty="0"/>
              <a:t>Drawing on behaviour change evidence, MECC maximises the opportunity within routine health and care interactions for a </a:t>
            </a:r>
            <a:r>
              <a:rPr lang="en-US" sz="1400" b="1" dirty="0"/>
              <a:t>brief or very brief discussion </a:t>
            </a:r>
            <a:r>
              <a:rPr lang="en-US" sz="1400" dirty="0"/>
              <a:t>on health or wellbeing factors. </a:t>
            </a:r>
          </a:p>
        </p:txBody>
      </p:sp>
      <p:sp>
        <p:nvSpPr>
          <p:cNvPr id="8" name="TextBox 7">
            <a:extLst>
              <a:ext uri="{FF2B5EF4-FFF2-40B4-BE49-F238E27FC236}">
                <a16:creationId xmlns:a16="http://schemas.microsoft.com/office/drawing/2014/main" id="{824C758C-8932-4516-B4B0-D6CA78C497CF}"/>
              </a:ext>
            </a:extLst>
          </p:cNvPr>
          <p:cNvSpPr txBox="1"/>
          <p:nvPr/>
        </p:nvSpPr>
        <p:spPr>
          <a:xfrm>
            <a:off x="4115535" y="4116993"/>
            <a:ext cx="2464238" cy="400110"/>
          </a:xfrm>
          <a:prstGeom prst="rect">
            <a:avLst/>
          </a:prstGeom>
          <a:noFill/>
        </p:spPr>
        <p:txBody>
          <a:bodyPr wrap="square" rtlCol="0">
            <a:spAutoFit/>
          </a:bodyPr>
          <a:lstStyle/>
          <a:p>
            <a:r>
              <a:rPr lang="en-GB" sz="1000" dirty="0">
                <a:hlinkClick r:id="rId2"/>
              </a:rPr>
              <a:t>https://www.nice.org.uk/Guidance/PH49</a:t>
            </a:r>
            <a:endParaRPr lang="en-GB" sz="1000" dirty="0"/>
          </a:p>
          <a:p>
            <a:endParaRPr lang="en-GB" sz="1000" dirty="0"/>
          </a:p>
        </p:txBody>
      </p:sp>
      <p:grpSp>
        <p:nvGrpSpPr>
          <p:cNvPr id="4" name="Group 3" descr="Pyramid chart of NICE behaviour change interventions">
            <a:extLst>
              <a:ext uri="{FF2B5EF4-FFF2-40B4-BE49-F238E27FC236}">
                <a16:creationId xmlns:a16="http://schemas.microsoft.com/office/drawing/2014/main" id="{D56C8F50-3E2C-40B9-A80A-FB63BCF9C1E2}"/>
              </a:ext>
            </a:extLst>
          </p:cNvPr>
          <p:cNvGrpSpPr/>
          <p:nvPr/>
        </p:nvGrpSpPr>
        <p:grpSpPr>
          <a:xfrm>
            <a:off x="3839325" y="1360503"/>
            <a:ext cx="2861152" cy="2619638"/>
            <a:chOff x="3839325" y="1152542"/>
            <a:chExt cx="2861152" cy="2619638"/>
          </a:xfrm>
        </p:grpSpPr>
        <p:pic>
          <p:nvPicPr>
            <p:cNvPr id="6" name="Picture 5">
              <a:extLst>
                <a:ext uri="{FF2B5EF4-FFF2-40B4-BE49-F238E27FC236}">
                  <a16:creationId xmlns:a16="http://schemas.microsoft.com/office/drawing/2014/main" id="{84AC91CF-5C74-4088-9463-759246F6C4DD}"/>
                </a:ext>
              </a:extLst>
            </p:cNvPr>
            <p:cNvPicPr>
              <a:picLocks noChangeAspect="1"/>
            </p:cNvPicPr>
            <p:nvPr/>
          </p:nvPicPr>
          <p:blipFill>
            <a:blip r:embed="rId3" cstate="print"/>
            <a:stretch>
              <a:fillRect/>
            </a:stretch>
          </p:blipFill>
          <p:spPr>
            <a:xfrm>
              <a:off x="3839325" y="1152542"/>
              <a:ext cx="2861152" cy="2619638"/>
            </a:xfrm>
            <a:prstGeom prst="rect">
              <a:avLst/>
            </a:prstGeom>
          </p:spPr>
        </p:pic>
        <p:sp>
          <p:nvSpPr>
            <p:cNvPr id="10" name="Rectangle: Rounded Corners 4">
              <a:extLst>
                <a:ext uri="{FF2B5EF4-FFF2-40B4-BE49-F238E27FC236}">
                  <a16:creationId xmlns:a16="http://schemas.microsoft.com/office/drawing/2014/main" id="{F4188A40-3A3D-47C1-8757-B6335B8CB7BE}"/>
                </a:ext>
              </a:extLst>
            </p:cNvPr>
            <p:cNvSpPr/>
            <p:nvPr/>
          </p:nvSpPr>
          <p:spPr>
            <a:xfrm>
              <a:off x="3884124" y="2276977"/>
              <a:ext cx="2695649" cy="1273047"/>
            </a:xfrm>
            <a:prstGeom prst="roundRect">
              <a:avLst/>
            </a:prstGeom>
            <a:noFill/>
            <a:ln w="28575" cap="flat" cmpd="sng" algn="ctr">
              <a:solidFill>
                <a:srgbClr val="003893"/>
              </a:solidFill>
              <a:prstDash val="solid"/>
            </a:ln>
            <a:effectLst>
              <a:glow rad="101600">
                <a:srgbClr val="4BACC6">
                  <a:satMod val="175000"/>
                  <a:alpha val="40000"/>
                </a:srgbClr>
              </a:glow>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81403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1173" y="426774"/>
            <a:ext cx="5915025" cy="477154"/>
          </a:xfrm>
        </p:spPr>
        <p:txBody>
          <a:bodyPr>
            <a:noAutofit/>
          </a:bodyPr>
          <a:lstStyle/>
          <a:p>
            <a:r>
              <a:rPr lang="en-GB" sz="3000" dirty="0"/>
              <a:t>Practical Resources</a:t>
            </a:r>
          </a:p>
        </p:txBody>
      </p:sp>
      <p:sp>
        <p:nvSpPr>
          <p:cNvPr id="8" name="Subtitle 7"/>
          <p:cNvSpPr>
            <a:spLocks noGrp="1"/>
          </p:cNvSpPr>
          <p:nvPr>
            <p:ph idx="1"/>
          </p:nvPr>
        </p:nvSpPr>
        <p:spPr>
          <a:xfrm>
            <a:off x="476797" y="934601"/>
            <a:ext cx="4396202" cy="660618"/>
          </a:xfrm>
        </p:spPr>
        <p:txBody>
          <a:bodyPr>
            <a:normAutofit/>
          </a:bodyPr>
          <a:lstStyle/>
          <a:p>
            <a:pPr marL="0" indent="0">
              <a:buNone/>
            </a:pPr>
            <a:r>
              <a:rPr lang="en-GB" sz="2400" b="1" dirty="0">
                <a:solidFill>
                  <a:srgbClr val="005EB8"/>
                </a:solidFill>
                <a:latin typeface="Arial" panose="020B0604020202020204"/>
              </a:rPr>
              <a:t>MECC resources</a:t>
            </a:r>
          </a:p>
        </p:txBody>
      </p:sp>
      <p:sp>
        <p:nvSpPr>
          <p:cNvPr id="10" name="Content Placeholder 2"/>
          <p:cNvSpPr txBox="1">
            <a:spLocks/>
          </p:cNvSpPr>
          <p:nvPr/>
        </p:nvSpPr>
        <p:spPr>
          <a:xfrm>
            <a:off x="304800" y="1314993"/>
            <a:ext cx="6363855" cy="3174367"/>
          </a:xfrm>
          <a:prstGeom prst="rect">
            <a:avLst/>
          </a:prstGeom>
        </p:spPr>
        <p:txBody>
          <a:bodyPr/>
          <a:lstStyle>
            <a:lvl1pPr marL="0" indent="0" algn="l" defTabSz="457200" rtl="0" eaLnBrk="1" latinLnBrk="0" hangingPunct="1">
              <a:spcBef>
                <a:spcPct val="20000"/>
              </a:spcBef>
              <a:buFont typeface="Arial"/>
              <a:buNone/>
              <a:defRPr sz="2800" b="1" kern="1200" baseline="0">
                <a:solidFill>
                  <a:srgbClr val="003893"/>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chemeClr val="tx1"/>
                </a:solidFill>
              </a:rPr>
              <a:t>			</a:t>
            </a:r>
          </a:p>
          <a:p>
            <a:r>
              <a:rPr lang="en-US" sz="1500" dirty="0">
                <a:solidFill>
                  <a:schemeClr val="tx1"/>
                </a:solidFill>
              </a:rPr>
              <a:t>			 </a:t>
            </a:r>
            <a:r>
              <a:rPr lang="en-GB" sz="1500" dirty="0">
                <a:solidFill>
                  <a:schemeClr val="bg2">
                    <a:lumMod val="10000"/>
                  </a:schemeClr>
                </a:solidFill>
              </a:rPr>
              <a:t>MECC Consensus Statement (refreshed)</a:t>
            </a:r>
          </a:p>
          <a:p>
            <a:r>
              <a:rPr lang="en-GB" sz="2550" dirty="0">
                <a:solidFill>
                  <a:schemeClr val="bg2">
                    <a:lumMod val="10000"/>
                  </a:schemeClr>
                </a:solidFill>
              </a:rPr>
              <a:t>	</a:t>
            </a:r>
          </a:p>
          <a:p>
            <a:r>
              <a:rPr lang="en-GB" sz="1500" dirty="0">
                <a:solidFill>
                  <a:schemeClr val="bg2">
                    <a:lumMod val="10000"/>
                  </a:schemeClr>
                </a:solidFill>
              </a:rPr>
              <a:t>			 Implementation Guide</a:t>
            </a:r>
          </a:p>
          <a:p>
            <a:endParaRPr lang="en-GB" sz="2100" dirty="0">
              <a:solidFill>
                <a:schemeClr val="bg2">
                  <a:lumMod val="10000"/>
                </a:schemeClr>
              </a:solidFill>
            </a:endParaRPr>
          </a:p>
          <a:p>
            <a:r>
              <a:rPr lang="en-GB" sz="1500" dirty="0">
                <a:solidFill>
                  <a:schemeClr val="bg2">
                    <a:lumMod val="10000"/>
                  </a:schemeClr>
                </a:solidFill>
              </a:rPr>
              <a:t>			 Training Quality Marker Checklist</a:t>
            </a:r>
          </a:p>
          <a:p>
            <a:endParaRPr lang="en-GB" sz="2100" dirty="0">
              <a:solidFill>
                <a:schemeClr val="bg2">
                  <a:lumMod val="10000"/>
                </a:schemeClr>
              </a:solidFill>
            </a:endParaRPr>
          </a:p>
          <a:p>
            <a:r>
              <a:rPr lang="en-GB" sz="1500" dirty="0">
                <a:solidFill>
                  <a:schemeClr val="bg2">
                    <a:lumMod val="10000"/>
                  </a:schemeClr>
                </a:solidFill>
              </a:rPr>
              <a:t>			 Evaluation Framework</a:t>
            </a:r>
          </a:p>
          <a:p>
            <a:pPr lvl="1"/>
            <a:endParaRPr lang="en-GB" sz="1500" dirty="0">
              <a:solidFill>
                <a:schemeClr val="tx1"/>
              </a:solidFill>
            </a:endParaRPr>
          </a:p>
          <a:p>
            <a:endParaRPr lang="en-GB" sz="1500" dirty="0">
              <a:solidFill>
                <a:schemeClr val="tx1"/>
              </a:solidFill>
            </a:endParaRPr>
          </a:p>
          <a:p>
            <a:endParaRPr lang="en-GB" sz="1500" dirty="0">
              <a:solidFill>
                <a:schemeClr val="tx1"/>
              </a:solidFill>
            </a:endParaRPr>
          </a:p>
        </p:txBody>
      </p:sp>
      <p:grpSp>
        <p:nvGrpSpPr>
          <p:cNvPr id="2" name="Group 1">
            <a:extLst>
              <a:ext uri="{FF2B5EF4-FFF2-40B4-BE49-F238E27FC236}">
                <a16:creationId xmlns:a16="http://schemas.microsoft.com/office/drawing/2014/main" id="{F2A5A965-F063-4BE1-958B-19BCF78B6C08}"/>
              </a:ext>
              <a:ext uri="{C183D7F6-B498-43B3-948B-1728B52AA6E4}">
                <adec:decorative xmlns:adec="http://schemas.microsoft.com/office/drawing/2017/decorative" val="1"/>
              </a:ext>
            </a:extLst>
          </p:cNvPr>
          <p:cNvGrpSpPr/>
          <p:nvPr/>
        </p:nvGrpSpPr>
        <p:grpSpPr>
          <a:xfrm>
            <a:off x="539899" y="1563078"/>
            <a:ext cx="940974" cy="2678198"/>
            <a:chOff x="462051" y="1864450"/>
            <a:chExt cx="940974" cy="2678198"/>
          </a:xfrm>
        </p:grpSpPr>
        <p:grpSp>
          <p:nvGrpSpPr>
            <p:cNvPr id="11" name="Group 10"/>
            <p:cNvGrpSpPr/>
            <p:nvPr/>
          </p:nvGrpSpPr>
          <p:grpSpPr>
            <a:xfrm>
              <a:off x="462051" y="1864450"/>
              <a:ext cx="928636" cy="615263"/>
              <a:chOff x="5940151" y="3563667"/>
              <a:chExt cx="1378855" cy="913554"/>
            </a:xfrm>
          </p:grpSpPr>
          <p:grpSp>
            <p:nvGrpSpPr>
              <p:cNvPr id="14" name="Group 13"/>
              <p:cNvGrpSpPr/>
              <p:nvPr/>
            </p:nvGrpSpPr>
            <p:grpSpPr>
              <a:xfrm rot="16200000">
                <a:off x="6172802" y="3331016"/>
                <a:ext cx="913554" cy="1378855"/>
                <a:chOff x="6681215" y="3582605"/>
                <a:chExt cx="1583974" cy="2390741"/>
              </a:xfrm>
            </p:grpSpPr>
            <p:sp>
              <p:nvSpPr>
                <p:cNvPr id="17" name="Oval 16"/>
                <p:cNvSpPr/>
                <p:nvPr/>
              </p:nvSpPr>
              <p:spPr>
                <a:xfrm rot="10800000">
                  <a:off x="6681215" y="3582605"/>
                  <a:ext cx="1583974" cy="1583974"/>
                </a:xfrm>
                <a:prstGeom prst="ellipse">
                  <a:avLst/>
                </a:prstGeom>
                <a:solidFill>
                  <a:srgbClr val="FF9E2C"/>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18" name="Oval 17"/>
                <p:cNvSpPr/>
                <p:nvPr/>
              </p:nvSpPr>
              <p:spPr>
                <a:xfrm rot="10800000">
                  <a:off x="6797263" y="3704105"/>
                  <a:ext cx="1331505" cy="1331505"/>
                </a:xfrm>
                <a:prstGeom prst="ellipse">
                  <a:avLst/>
                </a:prstGeom>
                <a:solidFill>
                  <a:srgbClr val="FFFFFF">
                    <a:lumMod val="95000"/>
                  </a:srgbClr>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19" name="Rectangle 18"/>
                <p:cNvSpPr/>
                <p:nvPr/>
              </p:nvSpPr>
              <p:spPr>
                <a:xfrm>
                  <a:off x="7412690" y="5123552"/>
                  <a:ext cx="121023" cy="572058"/>
                </a:xfrm>
                <a:prstGeom prst="rect">
                  <a:avLst/>
                </a:prstGeom>
                <a:solidFill>
                  <a:srgbClr val="FF9E2C"/>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20" name="Oval 19"/>
                <p:cNvSpPr/>
                <p:nvPr/>
              </p:nvSpPr>
              <p:spPr>
                <a:xfrm rot="10800000">
                  <a:off x="7315255" y="5660394"/>
                  <a:ext cx="312952" cy="312952"/>
                </a:xfrm>
                <a:prstGeom prst="ellipse">
                  <a:avLst/>
                </a:prstGeom>
                <a:solidFill>
                  <a:srgbClr val="FF9E2C"/>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21" name="Oval 20"/>
                <p:cNvSpPr/>
                <p:nvPr/>
              </p:nvSpPr>
              <p:spPr>
                <a:xfrm rot="10800000" flipV="1">
                  <a:off x="7382954" y="5726098"/>
                  <a:ext cx="181542" cy="181542"/>
                </a:xfrm>
                <a:prstGeom prst="ellipse">
                  <a:avLst/>
                </a:prstGeom>
                <a:solidFill>
                  <a:srgbClr val="FFFFFF">
                    <a:lumMod val="95000"/>
                  </a:srgbClr>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grpSp>
          <p:sp>
            <p:nvSpPr>
              <p:cNvPr id="15" name="Oval 14"/>
              <p:cNvSpPr/>
              <p:nvPr/>
            </p:nvSpPr>
            <p:spPr>
              <a:xfrm rot="11052670">
                <a:off x="6056432" y="3678830"/>
                <a:ext cx="670440" cy="678671"/>
              </a:xfrm>
              <a:prstGeom prst="ellipse">
                <a:avLst/>
              </a:prstGeom>
              <a:solidFill>
                <a:srgbClr val="E28C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pic>
            <p:nvPicPr>
              <p:cNvPr id="16" name="Picture 1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230734" y="3836362"/>
                <a:ext cx="418951" cy="418951"/>
              </a:xfrm>
              <a:prstGeom prst="rect">
                <a:avLst/>
              </a:prstGeom>
            </p:spPr>
          </p:pic>
        </p:grpSp>
        <p:grpSp>
          <p:nvGrpSpPr>
            <p:cNvPr id="22" name="Group 21"/>
            <p:cNvGrpSpPr/>
            <p:nvPr/>
          </p:nvGrpSpPr>
          <p:grpSpPr>
            <a:xfrm>
              <a:off x="462051" y="2599513"/>
              <a:ext cx="933064" cy="618197"/>
              <a:chOff x="5940151" y="3563667"/>
              <a:chExt cx="1378855" cy="913554"/>
            </a:xfrm>
          </p:grpSpPr>
          <p:grpSp>
            <p:nvGrpSpPr>
              <p:cNvPr id="23" name="Group 22"/>
              <p:cNvGrpSpPr/>
              <p:nvPr/>
            </p:nvGrpSpPr>
            <p:grpSpPr>
              <a:xfrm rot="16200000">
                <a:off x="6172802" y="3331016"/>
                <a:ext cx="913554" cy="1378855"/>
                <a:chOff x="6681215" y="3582605"/>
                <a:chExt cx="1583974" cy="2390741"/>
              </a:xfrm>
            </p:grpSpPr>
            <p:sp>
              <p:nvSpPr>
                <p:cNvPr id="25" name="Oval 24"/>
                <p:cNvSpPr/>
                <p:nvPr/>
              </p:nvSpPr>
              <p:spPr>
                <a:xfrm rot="10800000">
                  <a:off x="6681215" y="3582605"/>
                  <a:ext cx="1583974" cy="1583974"/>
                </a:xfrm>
                <a:prstGeom prst="ellipse">
                  <a:avLst/>
                </a:prstGeom>
                <a:solidFill>
                  <a:srgbClr val="803B8D"/>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26" name="Oval 25"/>
                <p:cNvSpPr/>
                <p:nvPr/>
              </p:nvSpPr>
              <p:spPr>
                <a:xfrm rot="10800000">
                  <a:off x="6797263" y="3704105"/>
                  <a:ext cx="1331505" cy="1331505"/>
                </a:xfrm>
                <a:prstGeom prst="ellipse">
                  <a:avLst/>
                </a:prstGeom>
                <a:solidFill>
                  <a:srgbClr val="FFFFFF">
                    <a:lumMod val="95000"/>
                  </a:srgbClr>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27" name="Rectangle 26"/>
                <p:cNvSpPr/>
                <p:nvPr/>
              </p:nvSpPr>
              <p:spPr>
                <a:xfrm>
                  <a:off x="7412690" y="5123552"/>
                  <a:ext cx="121023" cy="572058"/>
                </a:xfrm>
                <a:prstGeom prst="rect">
                  <a:avLst/>
                </a:prstGeom>
                <a:solidFill>
                  <a:srgbClr val="803B8D"/>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28" name="Oval 27"/>
                <p:cNvSpPr/>
                <p:nvPr/>
              </p:nvSpPr>
              <p:spPr>
                <a:xfrm rot="10800000">
                  <a:off x="7315255" y="5660394"/>
                  <a:ext cx="312952" cy="312952"/>
                </a:xfrm>
                <a:prstGeom prst="ellipse">
                  <a:avLst/>
                </a:prstGeom>
                <a:solidFill>
                  <a:srgbClr val="803B8D"/>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29" name="Oval 28"/>
                <p:cNvSpPr/>
                <p:nvPr/>
              </p:nvSpPr>
              <p:spPr>
                <a:xfrm rot="10800000" flipV="1">
                  <a:off x="7382954" y="5726098"/>
                  <a:ext cx="181542" cy="181542"/>
                </a:xfrm>
                <a:prstGeom prst="ellipse">
                  <a:avLst/>
                </a:prstGeom>
                <a:solidFill>
                  <a:srgbClr val="FFFFFF">
                    <a:lumMod val="95000"/>
                  </a:srgbClr>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grpSp>
          <p:sp>
            <p:nvSpPr>
              <p:cNvPr id="24" name="Oval 23"/>
              <p:cNvSpPr/>
              <p:nvPr/>
            </p:nvSpPr>
            <p:spPr>
              <a:xfrm rot="11052670">
                <a:off x="6056432" y="3691275"/>
                <a:ext cx="670440" cy="678671"/>
              </a:xfrm>
              <a:prstGeom prst="ellipse">
                <a:avLst/>
              </a:prstGeom>
              <a:solidFill>
                <a:srgbClr val="803B8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grpSp>
        <p:pic>
          <p:nvPicPr>
            <p:cNvPr id="30" name="Picture 29"/>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16667" y="2748695"/>
              <a:ext cx="333591" cy="333591"/>
            </a:xfrm>
            <a:prstGeom prst="rect">
              <a:avLst/>
            </a:prstGeom>
          </p:spPr>
        </p:pic>
        <p:grpSp>
          <p:nvGrpSpPr>
            <p:cNvPr id="31" name="Group 30"/>
            <p:cNvGrpSpPr/>
            <p:nvPr/>
          </p:nvGrpSpPr>
          <p:grpSpPr>
            <a:xfrm>
              <a:off x="462146" y="3258715"/>
              <a:ext cx="933065" cy="618197"/>
              <a:chOff x="5940151" y="3563667"/>
              <a:chExt cx="1378855" cy="913554"/>
            </a:xfrm>
          </p:grpSpPr>
          <p:grpSp>
            <p:nvGrpSpPr>
              <p:cNvPr id="32" name="Group 31"/>
              <p:cNvGrpSpPr/>
              <p:nvPr/>
            </p:nvGrpSpPr>
            <p:grpSpPr>
              <a:xfrm rot="16200000">
                <a:off x="6172802" y="3331016"/>
                <a:ext cx="913554" cy="1378855"/>
                <a:chOff x="6681215" y="3582605"/>
                <a:chExt cx="1583974" cy="2390741"/>
              </a:xfrm>
            </p:grpSpPr>
            <p:sp>
              <p:nvSpPr>
                <p:cNvPr id="34" name="Oval 33"/>
                <p:cNvSpPr/>
                <p:nvPr/>
              </p:nvSpPr>
              <p:spPr>
                <a:xfrm rot="10800000">
                  <a:off x="6681215" y="3582605"/>
                  <a:ext cx="1583974" cy="1583974"/>
                </a:xfrm>
                <a:prstGeom prst="ellipse">
                  <a:avLst/>
                </a:prstGeom>
                <a:solidFill>
                  <a:srgbClr val="01A6CD"/>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35" name="Oval 34"/>
                <p:cNvSpPr/>
                <p:nvPr/>
              </p:nvSpPr>
              <p:spPr>
                <a:xfrm rot="10800000">
                  <a:off x="6797263" y="3704105"/>
                  <a:ext cx="1331505" cy="1331505"/>
                </a:xfrm>
                <a:prstGeom prst="ellipse">
                  <a:avLst/>
                </a:prstGeom>
                <a:solidFill>
                  <a:srgbClr val="FFFFFF">
                    <a:lumMod val="95000"/>
                  </a:srgbClr>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36" name="Rectangle 35"/>
                <p:cNvSpPr/>
                <p:nvPr/>
              </p:nvSpPr>
              <p:spPr>
                <a:xfrm>
                  <a:off x="7412690" y="5123552"/>
                  <a:ext cx="121023" cy="572058"/>
                </a:xfrm>
                <a:prstGeom prst="rect">
                  <a:avLst/>
                </a:prstGeom>
                <a:solidFill>
                  <a:srgbClr val="01A6CD"/>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37" name="Oval 36"/>
                <p:cNvSpPr/>
                <p:nvPr/>
              </p:nvSpPr>
              <p:spPr>
                <a:xfrm rot="10800000">
                  <a:off x="7315255" y="5660394"/>
                  <a:ext cx="312952" cy="312952"/>
                </a:xfrm>
                <a:prstGeom prst="ellipse">
                  <a:avLst/>
                </a:prstGeom>
                <a:solidFill>
                  <a:srgbClr val="01A6CD"/>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38" name="Oval 37"/>
                <p:cNvSpPr/>
                <p:nvPr/>
              </p:nvSpPr>
              <p:spPr>
                <a:xfrm rot="10800000" flipV="1">
                  <a:off x="7382954" y="5726098"/>
                  <a:ext cx="181542" cy="181542"/>
                </a:xfrm>
                <a:prstGeom prst="ellipse">
                  <a:avLst/>
                </a:prstGeom>
                <a:solidFill>
                  <a:srgbClr val="FFFFFF">
                    <a:lumMod val="95000"/>
                  </a:srgbClr>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grpSp>
          <p:sp>
            <p:nvSpPr>
              <p:cNvPr id="33" name="Oval 32"/>
              <p:cNvSpPr/>
              <p:nvPr/>
            </p:nvSpPr>
            <p:spPr>
              <a:xfrm rot="11052670">
                <a:off x="6056432" y="3678830"/>
                <a:ext cx="670440" cy="678671"/>
              </a:xfrm>
              <a:prstGeom prst="ellipse">
                <a:avLst/>
              </a:prstGeom>
              <a:solidFill>
                <a:srgbClr val="01A6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grpSp>
        <p:pic>
          <p:nvPicPr>
            <p:cNvPr id="39" name="Picture 38"/>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602382" y="3408483"/>
              <a:ext cx="334410" cy="334408"/>
            </a:xfrm>
            <a:prstGeom prst="rect">
              <a:avLst/>
            </a:prstGeom>
          </p:spPr>
        </p:pic>
        <p:grpSp>
          <p:nvGrpSpPr>
            <p:cNvPr id="40" name="Group 39"/>
            <p:cNvGrpSpPr/>
            <p:nvPr/>
          </p:nvGrpSpPr>
          <p:grpSpPr>
            <a:xfrm>
              <a:off x="476797" y="3928981"/>
              <a:ext cx="926228" cy="613667"/>
              <a:chOff x="5940151" y="3563667"/>
              <a:chExt cx="1378855" cy="913554"/>
            </a:xfrm>
          </p:grpSpPr>
          <p:grpSp>
            <p:nvGrpSpPr>
              <p:cNvPr id="41" name="Group 40"/>
              <p:cNvGrpSpPr/>
              <p:nvPr/>
            </p:nvGrpSpPr>
            <p:grpSpPr>
              <a:xfrm rot="16200000">
                <a:off x="6172802" y="3331016"/>
                <a:ext cx="913554" cy="1378855"/>
                <a:chOff x="6681215" y="3582605"/>
                <a:chExt cx="1583974" cy="2390741"/>
              </a:xfrm>
            </p:grpSpPr>
            <p:sp>
              <p:nvSpPr>
                <p:cNvPr id="43" name="Oval 42"/>
                <p:cNvSpPr/>
                <p:nvPr/>
              </p:nvSpPr>
              <p:spPr>
                <a:xfrm rot="10800000">
                  <a:off x="6681215" y="3582605"/>
                  <a:ext cx="1583974" cy="1583974"/>
                </a:xfrm>
                <a:prstGeom prst="ellipse">
                  <a:avLst/>
                </a:prstGeom>
                <a:solidFill>
                  <a:srgbClr val="A0005E"/>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44" name="Oval 43"/>
                <p:cNvSpPr/>
                <p:nvPr/>
              </p:nvSpPr>
              <p:spPr>
                <a:xfrm rot="10800000">
                  <a:off x="6797263" y="3704105"/>
                  <a:ext cx="1331505" cy="1331505"/>
                </a:xfrm>
                <a:prstGeom prst="ellipse">
                  <a:avLst/>
                </a:prstGeom>
                <a:solidFill>
                  <a:srgbClr val="FFFFFF">
                    <a:lumMod val="95000"/>
                  </a:srgbClr>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45" name="Rectangle 44"/>
                <p:cNvSpPr/>
                <p:nvPr/>
              </p:nvSpPr>
              <p:spPr>
                <a:xfrm>
                  <a:off x="7412690" y="5123552"/>
                  <a:ext cx="121023" cy="572058"/>
                </a:xfrm>
                <a:prstGeom prst="rect">
                  <a:avLst/>
                </a:prstGeom>
                <a:solidFill>
                  <a:srgbClr val="A0005E"/>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46" name="Oval 45"/>
                <p:cNvSpPr/>
                <p:nvPr/>
              </p:nvSpPr>
              <p:spPr>
                <a:xfrm rot="10800000">
                  <a:off x="7315255" y="5660394"/>
                  <a:ext cx="312952" cy="312952"/>
                </a:xfrm>
                <a:prstGeom prst="ellipse">
                  <a:avLst/>
                </a:prstGeom>
                <a:solidFill>
                  <a:srgbClr val="A0005E"/>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sp>
              <p:nvSpPr>
                <p:cNvPr id="47" name="Oval 46"/>
                <p:cNvSpPr/>
                <p:nvPr/>
              </p:nvSpPr>
              <p:spPr>
                <a:xfrm rot="10800000" flipV="1">
                  <a:off x="7382954" y="5726098"/>
                  <a:ext cx="181542" cy="181542"/>
                </a:xfrm>
                <a:prstGeom prst="ellipse">
                  <a:avLst/>
                </a:prstGeom>
                <a:solidFill>
                  <a:srgbClr val="FFFFFF">
                    <a:lumMod val="95000"/>
                  </a:srgbClr>
                </a:solidFill>
                <a:ln w="12700" cap="flat" cmpd="sng" algn="ctr">
                  <a:noFill/>
                  <a:prstDash val="solid"/>
                  <a:miter lim="800000"/>
                </a:ln>
                <a:effectLst/>
              </p:spPr>
              <p:txBody>
                <a:bodyPr rtlCol="0" anchor="ctr"/>
                <a:lstStyle/>
                <a:p>
                  <a:pPr algn="ctr">
                    <a:defRPr/>
                  </a:pPr>
                  <a:endParaRPr lang="en-US" sz="1013" kern="0">
                    <a:solidFill>
                      <a:srgbClr val="FFFFFF"/>
                    </a:solidFill>
                    <a:latin typeface="Arial" panose="020B0604020202020204"/>
                  </a:endParaRPr>
                </a:p>
              </p:txBody>
            </p:sp>
          </p:grpSp>
          <p:sp>
            <p:nvSpPr>
              <p:cNvPr id="42" name="Oval 41"/>
              <p:cNvSpPr/>
              <p:nvPr/>
            </p:nvSpPr>
            <p:spPr>
              <a:xfrm rot="11052670">
                <a:off x="6056432" y="3678830"/>
                <a:ext cx="670440" cy="678671"/>
              </a:xfrm>
              <a:prstGeom prst="ellipse">
                <a:avLst/>
              </a:prstGeom>
              <a:solidFill>
                <a:srgbClr val="A000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grpSp>
        <p:pic>
          <p:nvPicPr>
            <p:cNvPr id="48" name="Picture 47"/>
            <p:cNvPicPr>
              <a:picLocks noChangeAspect="1"/>
            </p:cNvPicPr>
            <p:nvPr/>
          </p:nvPicPr>
          <p:blipFill>
            <a:blip r:embed="rId8" cstate="print">
              <a:clrChange>
                <a:clrFrom>
                  <a:srgbClr val="000000"/>
                </a:clrFrom>
                <a:clrTo>
                  <a:srgbClr val="000000">
                    <a:alpha val="0"/>
                  </a:srgbClr>
                </a:clrTo>
              </a:clrChange>
              <a:lum bright="70000" contrast="-70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380" y="4111567"/>
              <a:ext cx="295382" cy="295382"/>
            </a:xfrm>
            <a:prstGeom prst="rect">
              <a:avLst/>
            </a:prstGeom>
          </p:spPr>
        </p:pic>
      </p:grpSp>
    </p:spTree>
    <p:extLst>
      <p:ext uri="{BB962C8B-B14F-4D97-AF65-F5344CB8AC3E}">
        <p14:creationId xmlns:p14="http://schemas.microsoft.com/office/powerpoint/2010/main" val="100370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1487" y="2094596"/>
            <a:ext cx="5915025" cy="477154"/>
          </a:xfrm>
        </p:spPr>
        <p:txBody>
          <a:bodyPr>
            <a:normAutofit fontScale="90000"/>
          </a:bodyPr>
          <a:lstStyle/>
          <a:p>
            <a:pPr algn="ctr"/>
            <a:r>
              <a:rPr lang="en-GB" sz="3600" dirty="0"/>
              <a:t>Thank you </a:t>
            </a:r>
          </a:p>
        </p:txBody>
      </p:sp>
    </p:spTree>
    <p:extLst>
      <p:ext uri="{BB962C8B-B14F-4D97-AF65-F5344CB8AC3E}">
        <p14:creationId xmlns:p14="http://schemas.microsoft.com/office/powerpoint/2010/main" val="381614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312080" y="407117"/>
            <a:ext cx="6233840" cy="611038"/>
          </a:xfrm>
        </p:spPr>
        <p:txBody>
          <a:bodyPr lIns="0" tIns="0" rIns="0" bIns="0">
            <a:noAutofit/>
          </a:bodyPr>
          <a:lstStyle/>
          <a:p>
            <a:r>
              <a:rPr lang="en-US" sz="3000" dirty="0"/>
              <a:t>Benefits of MECC</a:t>
            </a:r>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80782" y="1254489"/>
            <a:ext cx="3458921" cy="3189730"/>
          </a:xfrm>
        </p:spPr>
        <p:txBody>
          <a:bodyPr lIns="0" tIns="0" rIns="0" bIns="0">
            <a:normAutofit/>
          </a:bodyPr>
          <a:lstStyle/>
          <a:p>
            <a:r>
              <a:rPr lang="en-GB" sz="1200" dirty="0"/>
              <a:t>MECC enables the opportunistic delivery of consistent and concise healthy lifestyle information and enables individuals to engage in conversations about their health at scale across organisations and populations. </a:t>
            </a:r>
          </a:p>
          <a:p>
            <a:endParaRPr lang="en-GB" sz="1200" dirty="0"/>
          </a:p>
          <a:p>
            <a:r>
              <a:rPr lang="en-GB" sz="1200" dirty="0"/>
              <a:t>A MECC interaction takes a matter of minutes and is not intended to add to the busy workloads of health, care and the wider workforce staff, rather it is structured to fit into and complement existing professional clinical, care and social engagement approaches. </a:t>
            </a:r>
          </a:p>
          <a:p>
            <a:endParaRPr lang="en-GB" sz="1200" dirty="0"/>
          </a:p>
          <a:p>
            <a:r>
              <a:rPr lang="en-GB" sz="1200" dirty="0"/>
              <a:t>Evidence suggests that the broad adoption of the MECC approach by people and organisations across health and care could potentially have a significant impact on the health of our population.</a:t>
            </a:r>
          </a:p>
        </p:txBody>
      </p:sp>
      <p:pic>
        <p:nvPicPr>
          <p:cNvPr id="7" name="Picture Placeholder 2" descr="MECC logo">
            <a:extLst>
              <a:ext uri="{FF2B5EF4-FFF2-40B4-BE49-F238E27FC236}">
                <a16:creationId xmlns:a16="http://schemas.microsoft.com/office/drawing/2014/main" id="{2B67AE51-88D5-48B7-B3CC-1D05D8E3162E}"/>
              </a:ext>
            </a:extLst>
          </p:cNvPr>
          <p:cNvPicPr>
            <a:picLocks noChangeAspect="1"/>
          </p:cNvPicPr>
          <p:nvPr/>
        </p:nvPicPr>
        <p:blipFill>
          <a:blip r:embed="rId2"/>
          <a:srcRect l="640" r="640"/>
          <a:stretch>
            <a:fillRect/>
          </a:stretch>
        </p:blipFill>
        <p:spPr>
          <a:xfrm>
            <a:off x="3818921" y="1392858"/>
            <a:ext cx="2813517" cy="2849993"/>
          </a:xfrm>
          <a:prstGeom prst="rect">
            <a:avLst/>
          </a:prstGeom>
        </p:spPr>
      </p:pic>
    </p:spTree>
    <p:extLst>
      <p:ext uri="{BB962C8B-B14F-4D97-AF65-F5344CB8AC3E}">
        <p14:creationId xmlns:p14="http://schemas.microsoft.com/office/powerpoint/2010/main" val="380214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360000" y="454163"/>
            <a:ext cx="6174615" cy="477154"/>
          </a:xfrm>
        </p:spPr>
        <p:txBody>
          <a:bodyPr lIns="0" tIns="0" rIns="0" bIns="0">
            <a:noAutofit/>
          </a:bodyPr>
          <a:lstStyle/>
          <a:p>
            <a:r>
              <a:rPr lang="en-GB" sz="3000" dirty="0"/>
              <a:t>Managing Organisational Change</a:t>
            </a:r>
            <a:endParaRPr lang="en-US" sz="3000" dirty="0"/>
          </a:p>
        </p:txBody>
      </p:sp>
      <p:sp>
        <p:nvSpPr>
          <p:cNvPr id="4" name="Text Placeholder 9">
            <a:extLst>
              <a:ext uri="{FF2B5EF4-FFF2-40B4-BE49-F238E27FC236}">
                <a16:creationId xmlns:a16="http://schemas.microsoft.com/office/drawing/2014/main" id="{1B8E74F9-F6B8-4929-BE31-09E8AB971A93}"/>
              </a:ext>
            </a:extLst>
          </p:cNvPr>
          <p:cNvSpPr txBox="1">
            <a:spLocks/>
          </p:cNvSpPr>
          <p:nvPr/>
        </p:nvSpPr>
        <p:spPr>
          <a:xfrm>
            <a:off x="323385" y="1149270"/>
            <a:ext cx="3452968" cy="3267032"/>
          </a:xfrm>
          <a:prstGeom prst="rect">
            <a:avLst/>
          </a:prstGeom>
        </p:spPr>
        <p:txBody>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GB" sz="1400" dirty="0"/>
              <a:t>Organisations are complex systems</a:t>
            </a:r>
          </a:p>
          <a:p>
            <a:endParaRPr lang="en-GB" sz="1400" dirty="0"/>
          </a:p>
          <a:p>
            <a:r>
              <a:rPr lang="en-GB" sz="1400" dirty="0"/>
              <a:t>The influence of both internal and external factors means that organisational change and development is inevitable</a:t>
            </a:r>
          </a:p>
          <a:p>
            <a:endParaRPr lang="en-GB" sz="1400" dirty="0"/>
          </a:p>
          <a:p>
            <a:r>
              <a:rPr lang="en-GB" sz="1400" dirty="0"/>
              <a:t>When implementing a brief MECC intervention or a whole MECC programme you are creating change</a:t>
            </a:r>
          </a:p>
          <a:p>
            <a:endParaRPr lang="en-GB" sz="1400" dirty="0"/>
          </a:p>
          <a:p>
            <a:r>
              <a:rPr lang="en-GB" sz="1400" dirty="0"/>
              <a:t>Change needs to be managed in a systematic way to sustain long term change</a:t>
            </a:r>
            <a:endParaRPr lang="en-US" sz="1400" dirty="0"/>
          </a:p>
          <a:p>
            <a:endParaRPr lang="en-GB" sz="1400" dirty="0"/>
          </a:p>
          <a:p>
            <a:endParaRPr lang="en-GB" sz="1400" dirty="0"/>
          </a:p>
        </p:txBody>
      </p:sp>
      <p:pic>
        <p:nvPicPr>
          <p:cNvPr id="7" name="Picture Placeholder 14">
            <a:extLst>
              <a:ext uri="{FF2B5EF4-FFF2-40B4-BE49-F238E27FC236}">
                <a16:creationId xmlns:a16="http://schemas.microsoft.com/office/drawing/2014/main" id="{FBFC88C7-58B1-44A9-9899-3663B2CD0145}"/>
              </a:ext>
              <a:ext uri="{C183D7F6-B498-43B3-948B-1728B52AA6E4}">
                <adec:decorative xmlns:adec="http://schemas.microsoft.com/office/drawing/2017/decorative" val="1"/>
              </a:ext>
            </a:extLst>
          </p:cNvPr>
          <p:cNvPicPr>
            <a:picLocks noChangeAspect="1"/>
          </p:cNvPicPr>
          <p:nvPr/>
        </p:nvPicPr>
        <p:blipFill>
          <a:blip r:embed="rId2"/>
          <a:srcRect l="407" r="407"/>
          <a:stretch>
            <a:fillRect/>
          </a:stretch>
        </p:blipFill>
        <p:spPr>
          <a:xfrm>
            <a:off x="3640029" y="1174339"/>
            <a:ext cx="2894586" cy="2932113"/>
          </a:xfrm>
          <a:prstGeom prst="rect">
            <a:avLst/>
          </a:prstGeom>
        </p:spPr>
      </p:pic>
    </p:spTree>
    <p:extLst>
      <p:ext uri="{BB962C8B-B14F-4D97-AF65-F5344CB8AC3E}">
        <p14:creationId xmlns:p14="http://schemas.microsoft.com/office/powerpoint/2010/main" val="167813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title"/>
          </p:nvPr>
        </p:nvSpPr>
        <p:spPr>
          <a:xfrm>
            <a:off x="222468" y="533203"/>
            <a:ext cx="6543054" cy="477154"/>
          </a:xfrm>
        </p:spPr>
        <p:txBody>
          <a:bodyPr>
            <a:noAutofit/>
          </a:bodyPr>
          <a:lstStyle/>
          <a:p>
            <a:r>
              <a:rPr lang="en-US" sz="3000" dirty="0"/>
              <a:t>How to lead change</a:t>
            </a:r>
            <a:endParaRPr lang="en-GB" sz="3000" dirty="0"/>
          </a:p>
        </p:txBody>
      </p:sp>
      <p:sp>
        <p:nvSpPr>
          <p:cNvPr id="8" name="Subtitle 7"/>
          <p:cNvSpPr>
            <a:spLocks noGrp="1"/>
          </p:cNvSpPr>
          <p:nvPr>
            <p:ph idx="1"/>
          </p:nvPr>
        </p:nvSpPr>
        <p:spPr>
          <a:xfrm>
            <a:off x="222468" y="1227024"/>
            <a:ext cx="6543054" cy="477154"/>
          </a:xfrm>
        </p:spPr>
        <p:txBody>
          <a:bodyPr>
            <a:noAutofit/>
          </a:bodyPr>
          <a:lstStyle/>
          <a:p>
            <a:r>
              <a:rPr lang="en-GB" sz="2400" dirty="0"/>
              <a:t>Kotter’s 8-Step Process of Leading Change</a:t>
            </a:r>
          </a:p>
          <a:p>
            <a:endParaRPr lang="en-GB" sz="2400" dirty="0"/>
          </a:p>
        </p:txBody>
      </p:sp>
      <p:sp>
        <p:nvSpPr>
          <p:cNvPr id="9" name="Text Placeholder 8"/>
          <p:cNvSpPr>
            <a:spLocks noGrp="1"/>
          </p:cNvSpPr>
          <p:nvPr>
            <p:ph type="body" sz="quarter" idx="4294967295"/>
          </p:nvPr>
        </p:nvSpPr>
        <p:spPr>
          <a:xfrm>
            <a:off x="314946" y="1920845"/>
            <a:ext cx="3514725" cy="2283020"/>
          </a:xfrm>
        </p:spPr>
        <p:txBody>
          <a:bodyPr>
            <a:noAutofit/>
          </a:bodyPr>
          <a:lstStyle/>
          <a:p>
            <a:r>
              <a:rPr lang="en-GB" sz="1400" dirty="0"/>
              <a:t>Focuses on the people behind the change – in keeping with healthcare</a:t>
            </a:r>
          </a:p>
          <a:p>
            <a:pPr marL="0" indent="0">
              <a:buNone/>
            </a:pPr>
            <a:endParaRPr lang="en-GB" sz="1400" dirty="0"/>
          </a:p>
          <a:p>
            <a:r>
              <a:rPr lang="en-GB" sz="1400" dirty="0"/>
              <a:t>Healthcare environments are centred around people and adopt a person-centred approach</a:t>
            </a:r>
          </a:p>
          <a:p>
            <a:pPr marL="0" indent="0">
              <a:buNone/>
            </a:pPr>
            <a:endParaRPr lang="en-GB" sz="1400" dirty="0"/>
          </a:p>
          <a:p>
            <a:r>
              <a:rPr lang="en-GB" sz="1400" dirty="0"/>
              <a:t>NHS employees and patients are at the heart of its core values</a:t>
            </a:r>
          </a:p>
        </p:txBody>
      </p:sp>
      <p:pic>
        <p:nvPicPr>
          <p:cNvPr id="12" name="Picture 2" descr="Using Kotter's 8-Step organisational change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019" y="2132758"/>
            <a:ext cx="3052504" cy="152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1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2533" y="515618"/>
            <a:ext cx="5915025" cy="653725"/>
          </a:xfrm>
        </p:spPr>
        <p:txBody>
          <a:bodyPr>
            <a:normAutofit/>
          </a:bodyPr>
          <a:lstStyle/>
          <a:p>
            <a:r>
              <a:rPr lang="en-GB" sz="3000" dirty="0"/>
              <a:t>Kotter’s theory- phase one</a:t>
            </a:r>
          </a:p>
        </p:txBody>
      </p:sp>
      <p:sp>
        <p:nvSpPr>
          <p:cNvPr id="9" name="Text Placeholder 8"/>
          <p:cNvSpPr>
            <a:spLocks noGrp="1"/>
          </p:cNvSpPr>
          <p:nvPr>
            <p:ph type="body" sz="quarter" idx="4294967295"/>
          </p:nvPr>
        </p:nvSpPr>
        <p:spPr>
          <a:xfrm>
            <a:off x="362533" y="2111651"/>
            <a:ext cx="3514725" cy="1844675"/>
          </a:xfrm>
        </p:spPr>
        <p:txBody>
          <a:bodyPr>
            <a:normAutofit/>
          </a:bodyPr>
          <a:lstStyle/>
          <a:p>
            <a:pPr marL="214313" indent="-214313"/>
            <a:r>
              <a:rPr lang="en-GB" sz="1400" dirty="0"/>
              <a:t>Creating a sense of urgency</a:t>
            </a:r>
          </a:p>
          <a:p>
            <a:pPr marL="214313" indent="-214313"/>
            <a:r>
              <a:rPr lang="en-GB" sz="1400" dirty="0"/>
              <a:t>Building a core coalition</a:t>
            </a:r>
          </a:p>
          <a:p>
            <a:pPr marL="214313" indent="-214313"/>
            <a:r>
              <a:rPr lang="en-GB" sz="1400" dirty="0"/>
              <a:t>Forming a strategic vision</a:t>
            </a:r>
          </a:p>
        </p:txBody>
      </p:sp>
      <p:pic>
        <p:nvPicPr>
          <p:cNvPr id="10" name="Content Placeholder 3" descr="An image of a circle listing the eight step process for leading change by Dr John Kotter"/>
          <p:cNvPicPr>
            <a:picLocks noChangeAspect="1"/>
          </p:cNvPicPr>
          <p:nvPr/>
        </p:nvPicPr>
        <p:blipFill>
          <a:blip r:embed="rId2"/>
          <a:stretch>
            <a:fillRect/>
          </a:stretch>
        </p:blipFill>
        <p:spPr>
          <a:xfrm>
            <a:off x="3637173" y="1918050"/>
            <a:ext cx="2640385" cy="2327913"/>
          </a:xfrm>
          <a:prstGeom prst="rect">
            <a:avLst/>
          </a:prstGeom>
        </p:spPr>
      </p:pic>
      <p:sp>
        <p:nvSpPr>
          <p:cNvPr id="14" name="Subtitle 7">
            <a:extLst>
              <a:ext uri="{FF2B5EF4-FFF2-40B4-BE49-F238E27FC236}">
                <a16:creationId xmlns:a16="http://schemas.microsoft.com/office/drawing/2014/main" id="{1F877ABC-A0A1-461D-AF8C-DC02313E47B2}"/>
              </a:ext>
            </a:extLst>
          </p:cNvPr>
          <p:cNvSpPr txBox="1">
            <a:spLocks/>
          </p:cNvSpPr>
          <p:nvPr/>
        </p:nvSpPr>
        <p:spPr>
          <a:xfrm>
            <a:off x="362533" y="1187174"/>
            <a:ext cx="8355013" cy="581025"/>
          </a:xfrm>
          <a:prstGeom prst="rect">
            <a:avLst/>
          </a:prstGeom>
        </p:spPr>
        <p:txBody>
          <a:bodyPr/>
          <a:lstStyle>
            <a:lvl1pPr marL="0" indent="0" algn="l" defTabSz="457200" rtl="0" eaLnBrk="1" latinLnBrk="0" hangingPunct="1">
              <a:spcBef>
                <a:spcPct val="20000"/>
              </a:spcBef>
              <a:buFont typeface="Arial"/>
              <a:buNone/>
              <a:defRPr sz="2800" b="1" kern="1200" baseline="0">
                <a:solidFill>
                  <a:srgbClr val="003893"/>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dirty="0">
                <a:solidFill>
                  <a:schemeClr val="tx1"/>
                </a:solidFill>
              </a:rPr>
              <a:t>Creating a climate for change</a:t>
            </a:r>
            <a:endParaRPr lang="en-GB" sz="2400" dirty="0">
              <a:solidFill>
                <a:schemeClr val="tx1"/>
              </a:solidFil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2400" b="1" i="0" u="none" strike="noStrike" kern="1200" cap="none" spc="0" normalizeH="0" baseline="0" noProof="0" dirty="0">
              <a:ln>
                <a:noFill/>
              </a:ln>
              <a:solidFill>
                <a:srgbClr val="003893"/>
              </a:solidFill>
              <a:effectLst/>
              <a:uLnTx/>
              <a:uFillTx/>
              <a:latin typeface="Arial"/>
              <a:ea typeface="+mn-ea"/>
              <a:cs typeface="+mn-cs"/>
            </a:endParaRPr>
          </a:p>
        </p:txBody>
      </p:sp>
    </p:spTree>
    <p:extLst>
      <p:ext uri="{BB962C8B-B14F-4D97-AF65-F5344CB8AC3E}">
        <p14:creationId xmlns:p14="http://schemas.microsoft.com/office/powerpoint/2010/main" val="49978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4294967295"/>
          </p:nvPr>
        </p:nvSpPr>
        <p:spPr>
          <a:xfrm>
            <a:off x="408776" y="2376263"/>
            <a:ext cx="3341104" cy="1843087"/>
          </a:xfrm>
        </p:spPr>
        <p:txBody>
          <a:bodyPr>
            <a:normAutofit/>
          </a:bodyPr>
          <a:lstStyle/>
          <a:p>
            <a:pPr marL="214313" indent="-214313"/>
            <a:r>
              <a:rPr lang="en-GB" sz="1400" dirty="0"/>
              <a:t>Getting everyone on board</a:t>
            </a:r>
          </a:p>
          <a:p>
            <a:pPr marL="214313" indent="-214313"/>
            <a:r>
              <a:rPr lang="en-GB" sz="1400" dirty="0"/>
              <a:t>Removing barriers and reducing friction</a:t>
            </a:r>
          </a:p>
          <a:p>
            <a:pPr marL="214313" indent="-214313"/>
            <a:r>
              <a:rPr lang="en-GB" sz="1400" dirty="0"/>
              <a:t>Generating short-term wins</a:t>
            </a:r>
          </a:p>
        </p:txBody>
      </p:sp>
      <p:pic>
        <p:nvPicPr>
          <p:cNvPr id="13" name="Content Placeholder 3" descr="An image of a circle listing the eight step process for leading change by Dr John Kotter"/>
          <p:cNvPicPr>
            <a:picLocks noChangeAspect="1"/>
          </p:cNvPicPr>
          <p:nvPr/>
        </p:nvPicPr>
        <p:blipFill>
          <a:blip r:embed="rId2"/>
          <a:stretch>
            <a:fillRect/>
          </a:stretch>
        </p:blipFill>
        <p:spPr>
          <a:xfrm>
            <a:off x="3923500" y="1984353"/>
            <a:ext cx="2534997" cy="2234997"/>
          </a:xfrm>
          <a:prstGeom prst="rect">
            <a:avLst/>
          </a:prstGeom>
        </p:spPr>
      </p:pic>
      <p:sp>
        <p:nvSpPr>
          <p:cNvPr id="11" name="Subtitle 7">
            <a:extLst>
              <a:ext uri="{FF2B5EF4-FFF2-40B4-BE49-F238E27FC236}">
                <a16:creationId xmlns:a16="http://schemas.microsoft.com/office/drawing/2014/main" id="{CB96A916-9265-4084-AEF3-D8B931B1FA56}"/>
              </a:ext>
            </a:extLst>
          </p:cNvPr>
          <p:cNvSpPr txBox="1">
            <a:spLocks/>
          </p:cNvSpPr>
          <p:nvPr/>
        </p:nvSpPr>
        <p:spPr>
          <a:xfrm>
            <a:off x="314946" y="1223600"/>
            <a:ext cx="6144577" cy="581025"/>
          </a:xfrm>
          <a:prstGeom prst="rect">
            <a:avLst/>
          </a:prstGeom>
        </p:spPr>
        <p:txBody>
          <a:bodyPr/>
          <a:lstStyle>
            <a:lvl1pPr marL="0" indent="0" algn="l" defTabSz="457200" rtl="0" eaLnBrk="1" latinLnBrk="0" hangingPunct="1">
              <a:spcBef>
                <a:spcPct val="20000"/>
              </a:spcBef>
              <a:buFont typeface="Arial"/>
              <a:buNone/>
              <a:defRPr sz="2800" b="1" kern="1200" baseline="0">
                <a:solidFill>
                  <a:srgbClr val="003893"/>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2400" dirty="0">
                <a:solidFill>
                  <a:schemeClr val="tx1"/>
                </a:solidFill>
              </a:rPr>
              <a:t>Engaging and enabling the whole organization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2400" b="1" i="0" u="none" strike="noStrike" kern="1200" cap="none" spc="0" normalizeH="0" baseline="0" noProof="0" dirty="0">
              <a:ln>
                <a:noFill/>
              </a:ln>
              <a:solidFill>
                <a:srgbClr val="003893"/>
              </a:solidFill>
              <a:effectLst/>
              <a:uLnTx/>
              <a:uFillTx/>
              <a:latin typeface="Arial"/>
              <a:ea typeface="+mn-ea"/>
              <a:cs typeface="+mn-cs"/>
            </a:endParaRPr>
          </a:p>
        </p:txBody>
      </p:sp>
      <p:sp>
        <p:nvSpPr>
          <p:cNvPr id="2" name="Title 1">
            <a:extLst>
              <a:ext uri="{FF2B5EF4-FFF2-40B4-BE49-F238E27FC236}">
                <a16:creationId xmlns:a16="http://schemas.microsoft.com/office/drawing/2014/main" id="{403D316E-78AE-45AE-BE72-C383DA7EA597}"/>
              </a:ext>
            </a:extLst>
          </p:cNvPr>
          <p:cNvSpPr>
            <a:spLocks noGrp="1"/>
          </p:cNvSpPr>
          <p:nvPr>
            <p:ph type="title"/>
          </p:nvPr>
        </p:nvSpPr>
        <p:spPr>
          <a:xfrm>
            <a:off x="314946" y="427064"/>
            <a:ext cx="5915025" cy="994172"/>
          </a:xfrm>
        </p:spPr>
        <p:txBody>
          <a:bodyPr>
            <a:normAutofit/>
          </a:bodyPr>
          <a:lstStyle/>
          <a:p>
            <a:r>
              <a:rPr lang="en-GB" sz="3000" dirty="0"/>
              <a:t>Kotter’s theory- phase two</a:t>
            </a:r>
          </a:p>
        </p:txBody>
      </p:sp>
    </p:spTree>
    <p:extLst>
      <p:ext uri="{BB962C8B-B14F-4D97-AF65-F5344CB8AC3E}">
        <p14:creationId xmlns:p14="http://schemas.microsoft.com/office/powerpoint/2010/main" val="10156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4294967295"/>
          </p:nvPr>
        </p:nvSpPr>
        <p:spPr>
          <a:xfrm>
            <a:off x="408775" y="2388560"/>
            <a:ext cx="3514725" cy="1844675"/>
          </a:xfrm>
        </p:spPr>
        <p:txBody>
          <a:bodyPr/>
          <a:lstStyle/>
          <a:p>
            <a:pPr marL="214313" indent="-214313"/>
            <a:r>
              <a:rPr lang="en-GB" dirty="0"/>
              <a:t>Sustaining acceleration</a:t>
            </a:r>
          </a:p>
          <a:p>
            <a:pPr marL="214313" indent="-214313"/>
            <a:r>
              <a:rPr lang="en-GB" dirty="0"/>
              <a:t>Setting the changes in stone</a:t>
            </a:r>
          </a:p>
        </p:txBody>
      </p:sp>
      <p:pic>
        <p:nvPicPr>
          <p:cNvPr id="10" name="Content Placeholder 3" descr="An image of a circle listing the eight step process for leading change by Dr John Kotter"/>
          <p:cNvPicPr>
            <a:picLocks noChangeAspect="1"/>
          </p:cNvPicPr>
          <p:nvPr/>
        </p:nvPicPr>
        <p:blipFill>
          <a:blip r:embed="rId2"/>
          <a:stretch>
            <a:fillRect/>
          </a:stretch>
        </p:blipFill>
        <p:spPr>
          <a:xfrm>
            <a:off x="3923500" y="1965050"/>
            <a:ext cx="2572639" cy="2268185"/>
          </a:xfrm>
          <a:prstGeom prst="rect">
            <a:avLst/>
          </a:prstGeom>
        </p:spPr>
      </p:pic>
      <p:sp>
        <p:nvSpPr>
          <p:cNvPr id="11" name="Subtitle 7">
            <a:extLst>
              <a:ext uri="{FF2B5EF4-FFF2-40B4-BE49-F238E27FC236}">
                <a16:creationId xmlns:a16="http://schemas.microsoft.com/office/drawing/2014/main" id="{4AEE0980-A25D-4724-A53F-9BA8A4FC13BC}"/>
              </a:ext>
            </a:extLst>
          </p:cNvPr>
          <p:cNvSpPr txBox="1">
            <a:spLocks/>
          </p:cNvSpPr>
          <p:nvPr/>
        </p:nvSpPr>
        <p:spPr>
          <a:xfrm>
            <a:off x="361861" y="1152316"/>
            <a:ext cx="6238254" cy="1704691"/>
          </a:xfrm>
          <a:prstGeom prst="rect">
            <a:avLst/>
          </a:prstGeom>
        </p:spPr>
        <p:txBody>
          <a:bodyPr/>
          <a:lstStyle>
            <a:lvl1pPr marL="0" indent="0" algn="l" defTabSz="457200" rtl="0" eaLnBrk="1" latinLnBrk="0" hangingPunct="1">
              <a:spcBef>
                <a:spcPct val="20000"/>
              </a:spcBef>
              <a:buFont typeface="Arial"/>
              <a:buNone/>
              <a:defRPr sz="2800" b="1" kern="1200" baseline="0">
                <a:solidFill>
                  <a:srgbClr val="003893"/>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2400" dirty="0">
                <a:solidFill>
                  <a:schemeClr val="tx1"/>
                </a:solidFill>
              </a:rPr>
              <a:t>Implementing and sustaining change</a:t>
            </a:r>
          </a:p>
        </p:txBody>
      </p:sp>
      <p:sp>
        <p:nvSpPr>
          <p:cNvPr id="2" name="Title 1">
            <a:extLst>
              <a:ext uri="{FF2B5EF4-FFF2-40B4-BE49-F238E27FC236}">
                <a16:creationId xmlns:a16="http://schemas.microsoft.com/office/drawing/2014/main" id="{73316DF2-C141-42C9-A71A-10413AE0CF24}"/>
              </a:ext>
            </a:extLst>
          </p:cNvPr>
          <p:cNvSpPr>
            <a:spLocks noGrp="1"/>
          </p:cNvSpPr>
          <p:nvPr>
            <p:ph type="title"/>
          </p:nvPr>
        </p:nvSpPr>
        <p:spPr>
          <a:xfrm>
            <a:off x="408775" y="342481"/>
            <a:ext cx="5915025" cy="994172"/>
          </a:xfrm>
        </p:spPr>
        <p:txBody>
          <a:bodyPr>
            <a:normAutofit/>
          </a:bodyPr>
          <a:lstStyle/>
          <a:p>
            <a:r>
              <a:rPr lang="en-GB" sz="3000" dirty="0"/>
              <a:t>Kotter’s theory- phase three</a:t>
            </a:r>
          </a:p>
        </p:txBody>
      </p:sp>
    </p:spTree>
    <p:extLst>
      <p:ext uri="{BB962C8B-B14F-4D97-AF65-F5344CB8AC3E}">
        <p14:creationId xmlns:p14="http://schemas.microsoft.com/office/powerpoint/2010/main" val="286718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946" y="1746463"/>
            <a:ext cx="6276353" cy="2458823"/>
          </a:xfrm>
        </p:spPr>
        <p:txBody>
          <a:bodyPr>
            <a:normAutofit/>
          </a:bodyPr>
          <a:lstStyle/>
          <a:p>
            <a:r>
              <a:rPr lang="en-GB" sz="3000" dirty="0"/>
              <a:t>MECC in mental health settings</a:t>
            </a:r>
          </a:p>
        </p:txBody>
      </p:sp>
      <p:pic>
        <p:nvPicPr>
          <p:cNvPr id="14" name="Picture Placeholder 2" descr="MECC logo"/>
          <p:cNvPicPr>
            <a:picLocks noGrp="1" noChangeAspect="1"/>
          </p:cNvPicPr>
          <p:nvPr>
            <p:ph idx="1"/>
          </p:nvPr>
        </p:nvPicPr>
        <p:blipFill>
          <a:blip r:embed="rId2"/>
          <a:stretch>
            <a:fillRect/>
          </a:stretch>
        </p:blipFill>
        <p:spPr>
          <a:xfrm>
            <a:off x="4013202" y="349464"/>
            <a:ext cx="2311398" cy="2311398"/>
          </a:xfrm>
        </p:spPr>
      </p:pic>
    </p:spTree>
    <p:extLst>
      <p:ext uri="{BB962C8B-B14F-4D97-AF65-F5344CB8AC3E}">
        <p14:creationId xmlns:p14="http://schemas.microsoft.com/office/powerpoint/2010/main" val="2994310564"/>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15" ma:contentTypeDescription="Create a new document." ma:contentTypeScope="" ma:versionID="1d10775eea452f24cabedd6fa0d82c3e">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ef9374f46b24695e81497e8cae5b572a"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documentManagement>
</p:properties>
</file>

<file path=customXml/itemProps1.xml><?xml version="1.0" encoding="utf-8"?>
<ds:datastoreItem xmlns:ds="http://schemas.openxmlformats.org/officeDocument/2006/customXml" ds:itemID="{693FA6EA-2183-403D-BA44-5265BC1A6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295F53-70A0-48C0-8B3E-552C358CDEC0}">
  <ds:schemaRefs>
    <ds:schemaRef ds:uri="http://schemas.microsoft.com/sharepoint/v3/contenttype/forms"/>
  </ds:schemaRefs>
</ds:datastoreItem>
</file>

<file path=customXml/itemProps3.xml><?xml version="1.0" encoding="utf-8"?>
<ds:datastoreItem xmlns:ds="http://schemas.openxmlformats.org/officeDocument/2006/customXml" ds:itemID="{85654269-AB58-4C57-88B2-BEB7A730B252}">
  <ds:schemaRefs>
    <ds:schemaRef ds:uri="95c0be1d-4093-4789-923d-5b0c8c8304dc"/>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2279a1a0-7112-41f8-b496-d9a5c3576fb0"/>
    <ds:schemaRef ds:uri="http://www.w3.org/XML/1998/namespace"/>
    <ds:schemaRef ds:uri="03b25e55-1fda-4dd5-9a75-c38d0989a0e2"/>
  </ds:schemaRefs>
</ds:datastoreItem>
</file>

<file path=docProps/app.xml><?xml version="1.0" encoding="utf-8"?>
<Properties xmlns="http://schemas.openxmlformats.org/officeDocument/2006/extended-properties" xmlns:vt="http://schemas.openxmlformats.org/officeDocument/2006/docPropsVTypes">
  <Template>HEE</Template>
  <TotalTime>381</TotalTime>
  <Words>923</Words>
  <Application>Microsoft Office PowerPoint</Application>
  <PresentationFormat>Custom</PresentationFormat>
  <Paragraphs>149</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HEE</vt:lpstr>
      <vt:lpstr>Making Every Contact Count (MECC) in Mental Health Settings </vt:lpstr>
      <vt:lpstr>What is Making Every Contact Count (MECC)?</vt:lpstr>
      <vt:lpstr>Benefits of MECC</vt:lpstr>
      <vt:lpstr>Managing Organisational Change</vt:lpstr>
      <vt:lpstr>How to lead change</vt:lpstr>
      <vt:lpstr>Kotter’s theory- phase one</vt:lpstr>
      <vt:lpstr>Kotter’s theory- phase two</vt:lpstr>
      <vt:lpstr>Kotter’s theory- phase three</vt:lpstr>
      <vt:lpstr>MECC in mental health settings</vt:lpstr>
      <vt:lpstr>Two core concepts</vt:lpstr>
      <vt:lpstr>Improving physical health in patients with SMI </vt:lpstr>
      <vt:lpstr>Targeting unhealthy lifestyles</vt:lpstr>
      <vt:lpstr>Additional factors</vt:lpstr>
      <vt:lpstr>Service user involvement</vt:lpstr>
      <vt:lpstr>Quality marker checklist (QMC) </vt:lpstr>
      <vt:lpstr>New topics to consider</vt:lpstr>
      <vt:lpstr>QMC and Kotter’s theory</vt:lpstr>
      <vt:lpstr>Quality marker checklist </vt:lpstr>
      <vt:lpstr>Increasing uptake of MECC</vt:lpstr>
      <vt:lpstr>Practical Resources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Margit Veveris</cp:lastModifiedBy>
  <cp:revision>38</cp:revision>
  <dcterms:created xsi:type="dcterms:W3CDTF">2021-04-06T16:42:50Z</dcterms:created>
  <dcterms:modified xsi:type="dcterms:W3CDTF">2022-02-23T14:47:49Z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